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9"/>
  </p:notesMasterIdLst>
  <p:sldIdLst>
    <p:sldId id="580" r:id="rId3"/>
    <p:sldId id="585" r:id="rId4"/>
    <p:sldId id="262" r:id="rId5"/>
    <p:sldId id="266" r:id="rId6"/>
    <p:sldId id="576" r:id="rId7"/>
    <p:sldId id="577" r:id="rId8"/>
  </p:sldIdLst>
  <p:sldSz cx="9906000" cy="6858000" type="A4"/>
  <p:notesSz cx="6881813" cy="100028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84" d="100"/>
          <a:sy n="84" d="100"/>
        </p:scale>
        <p:origin x="1195"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97313" y="0"/>
            <a:ext cx="2982912" cy="501650"/>
          </a:xfrm>
          <a:prstGeom prst="rect">
            <a:avLst/>
          </a:prstGeom>
        </p:spPr>
        <p:txBody>
          <a:bodyPr vert="horz" lIns="91440" tIns="45720" rIns="91440" bIns="45720" rtlCol="0"/>
          <a:lstStyle>
            <a:lvl1pPr algn="r">
              <a:defRPr sz="1200"/>
            </a:lvl1pPr>
          </a:lstStyle>
          <a:p>
            <a:fld id="{C3CAA73B-7574-4CC6-9592-1952DA48B12C}" type="datetimeFigureOut">
              <a:rPr kumimoji="1" lang="ja-JP" altLang="en-US" smtClean="0"/>
              <a:t>2023/2/16</a:t>
            </a:fld>
            <a:endParaRPr kumimoji="1" lang="ja-JP" altLang="en-US"/>
          </a:p>
        </p:txBody>
      </p:sp>
      <p:sp>
        <p:nvSpPr>
          <p:cNvPr id="4" name="スライド イメージ プレースホルダー 3"/>
          <p:cNvSpPr>
            <a:spLocks noGrp="1" noRot="1" noChangeAspect="1"/>
          </p:cNvSpPr>
          <p:nvPr>
            <p:ph type="sldImg" idx="2"/>
          </p:nvPr>
        </p:nvSpPr>
        <p:spPr>
          <a:xfrm>
            <a:off x="1004888" y="1250950"/>
            <a:ext cx="4873625" cy="33750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13300"/>
            <a:ext cx="5505450" cy="39385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01188"/>
            <a:ext cx="2982913"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97313" y="9501188"/>
            <a:ext cx="2982912" cy="501650"/>
          </a:xfrm>
          <a:prstGeom prst="rect">
            <a:avLst/>
          </a:prstGeom>
        </p:spPr>
        <p:txBody>
          <a:bodyPr vert="horz" lIns="91440" tIns="45720" rIns="91440" bIns="45720" rtlCol="0" anchor="b"/>
          <a:lstStyle>
            <a:lvl1pPr algn="r">
              <a:defRPr sz="1200"/>
            </a:lvl1pPr>
          </a:lstStyle>
          <a:p>
            <a:fld id="{FFE290CA-6E99-460F-B565-750E92B3DB98}" type="slidenum">
              <a:rPr kumimoji="1" lang="ja-JP" altLang="en-US" smtClean="0"/>
              <a:t>‹#›</a:t>
            </a:fld>
            <a:endParaRPr kumimoji="1" lang="ja-JP" altLang="en-US"/>
          </a:p>
        </p:txBody>
      </p:sp>
    </p:spTree>
    <p:extLst>
      <p:ext uri="{BB962C8B-B14F-4D97-AF65-F5344CB8AC3E}">
        <p14:creationId xmlns:p14="http://schemas.microsoft.com/office/powerpoint/2010/main" val="8609304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8BC4E06-E0C4-4F6E-A320-02B6DC924B79}" type="datetime1">
              <a:rPr kumimoji="1" lang="ja-JP" altLang="en-US" smtClean="0"/>
              <a:t>2023/2/16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
        <p:nvSpPr>
          <p:cNvPr id="7" name="テキスト ボックス 6"/>
          <p:cNvSpPr txBox="1"/>
          <p:nvPr userDrawn="1"/>
        </p:nvSpPr>
        <p:spPr>
          <a:xfrm>
            <a:off x="0" y="38101"/>
            <a:ext cx="1362075" cy="646331"/>
          </a:xfrm>
          <a:prstGeom prst="rect">
            <a:avLst/>
          </a:prstGeom>
          <a:noFill/>
        </p:spPr>
        <p:txBody>
          <a:bodyPr wrap="square" rtlCol="0">
            <a:spAutoFit/>
          </a:bodyPr>
          <a:lstStyle/>
          <a:p>
            <a:r>
              <a:rPr kumimoji="1" lang="ja-JP" altLang="en-US" sz="1800" dirty="0"/>
              <a:t>機密性○情報</a:t>
            </a:r>
          </a:p>
        </p:txBody>
      </p:sp>
      <p:sp>
        <p:nvSpPr>
          <p:cNvPr id="8" name="テキスト ボックス 7"/>
          <p:cNvSpPr txBox="1"/>
          <p:nvPr userDrawn="1"/>
        </p:nvSpPr>
        <p:spPr>
          <a:xfrm>
            <a:off x="9049544" y="0"/>
            <a:ext cx="856456" cy="646331"/>
          </a:xfrm>
          <a:prstGeom prst="rect">
            <a:avLst/>
          </a:prstGeom>
          <a:noFill/>
        </p:spPr>
        <p:txBody>
          <a:bodyPr wrap="square" rtlCol="0">
            <a:spAutoFit/>
          </a:bodyPr>
          <a:lstStyle/>
          <a:p>
            <a:r>
              <a:rPr kumimoji="1" lang="ja-JP" altLang="en-US" sz="1800" dirty="0"/>
              <a:t>○○限り</a:t>
            </a:r>
          </a:p>
        </p:txBody>
      </p:sp>
    </p:spTree>
    <p:extLst>
      <p:ext uri="{BB962C8B-B14F-4D97-AF65-F5344CB8AC3E}">
        <p14:creationId xmlns:p14="http://schemas.microsoft.com/office/powerpoint/2010/main" val="262733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2202094-8EB9-40C8-A048-77F4E7A7F9EC}" type="datetime1">
              <a:rPr kumimoji="1" lang="ja-JP" altLang="en-US" smtClean="0"/>
              <a:t>2023/2/16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328800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57B40E-EB23-4EA3-9355-C0C690CCA816}" type="datetime1">
              <a:rPr kumimoji="1" lang="ja-JP" altLang="en-US" smtClean="0"/>
              <a:t>2023/2/16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4273279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F7BDF4-E2AD-4909-61A2-C1CB36C59F7B}"/>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85C2B33-AF56-A32D-EEA9-1CF1E6DA8BD3}"/>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4AE55AD-0AF2-0818-4149-2B86919AF7F3}"/>
              </a:ext>
            </a:extLst>
          </p:cNvPr>
          <p:cNvSpPr>
            <a:spLocks noGrp="1"/>
          </p:cNvSpPr>
          <p:nvPr>
            <p:ph type="dt" sz="half" idx="10"/>
          </p:nvPr>
        </p:nvSpPr>
        <p:spPr/>
        <p:txBody>
          <a:bodyPr/>
          <a:lstStyle/>
          <a:p>
            <a:fld id="{2246A745-AB85-48A8-81DC-580F7DE2E2A7}" type="datetime1">
              <a:rPr kumimoji="1" lang="ja-JP" altLang="en-US" smtClean="0"/>
              <a:t>2023/2/16</a:t>
            </a:fld>
            <a:endParaRPr kumimoji="1" lang="ja-JP" altLang="en-US"/>
          </a:p>
        </p:txBody>
      </p:sp>
      <p:sp>
        <p:nvSpPr>
          <p:cNvPr id="5" name="フッター プレースホルダー 4">
            <a:extLst>
              <a:ext uri="{FF2B5EF4-FFF2-40B4-BE49-F238E27FC236}">
                <a16:creationId xmlns:a16="http://schemas.microsoft.com/office/drawing/2014/main" id="{BE27E385-D823-C1B6-D123-21B44FA9A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2A83DE-85E5-CD55-72B7-9593062EA02B}"/>
              </a:ext>
            </a:extLst>
          </p:cNvPr>
          <p:cNvSpPr>
            <a:spLocks noGrp="1"/>
          </p:cNvSpPr>
          <p:nvPr>
            <p:ph type="sldNum" sz="quarter" idx="12"/>
          </p:nvPr>
        </p:nvSpPr>
        <p:spPr/>
        <p:txBody>
          <a:bodyPr/>
          <a:lstStyle/>
          <a:p>
            <a:fld id="{B3F8A02A-2DBF-4E83-BAF1-2F23B61AB70A}" type="slidenum">
              <a:rPr kumimoji="1" lang="ja-JP" altLang="en-US" smtClean="0"/>
              <a:t>‹#›</a:t>
            </a:fld>
            <a:endParaRPr kumimoji="1" lang="ja-JP" altLang="en-US"/>
          </a:p>
        </p:txBody>
      </p:sp>
    </p:spTree>
    <p:extLst>
      <p:ext uri="{BB962C8B-B14F-4D97-AF65-F5344CB8AC3E}">
        <p14:creationId xmlns:p14="http://schemas.microsoft.com/office/powerpoint/2010/main" val="336370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1DCDBB-5AB5-2287-D60C-B768EA591C3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EA5A7AF-E504-3FBD-F5DE-BD346A71BF5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1B40705-0BE5-DBB4-CC81-B62C033C3974}"/>
              </a:ext>
            </a:extLst>
          </p:cNvPr>
          <p:cNvSpPr>
            <a:spLocks noGrp="1"/>
          </p:cNvSpPr>
          <p:nvPr>
            <p:ph type="dt" sz="half" idx="10"/>
          </p:nvPr>
        </p:nvSpPr>
        <p:spPr/>
        <p:txBody>
          <a:bodyPr/>
          <a:lstStyle/>
          <a:p>
            <a:fld id="{66CC6E2E-97B4-4B97-A480-44773361D5D6}" type="datetime1">
              <a:rPr kumimoji="1" lang="ja-JP" altLang="en-US" smtClean="0"/>
              <a:t>2023/2/16</a:t>
            </a:fld>
            <a:endParaRPr kumimoji="1" lang="ja-JP" altLang="en-US"/>
          </a:p>
        </p:txBody>
      </p:sp>
      <p:sp>
        <p:nvSpPr>
          <p:cNvPr id="5" name="フッター プレースホルダー 4">
            <a:extLst>
              <a:ext uri="{FF2B5EF4-FFF2-40B4-BE49-F238E27FC236}">
                <a16:creationId xmlns:a16="http://schemas.microsoft.com/office/drawing/2014/main" id="{D46D3E7A-BBE4-7844-E1A1-692597D5F0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1D6FD5-6EFE-49A9-99A7-3C6F92000AD8}"/>
              </a:ext>
            </a:extLst>
          </p:cNvPr>
          <p:cNvSpPr>
            <a:spLocks noGrp="1"/>
          </p:cNvSpPr>
          <p:nvPr>
            <p:ph type="sldNum" sz="quarter" idx="12"/>
          </p:nvPr>
        </p:nvSpPr>
        <p:spPr/>
        <p:txBody>
          <a:bodyPr/>
          <a:lstStyle/>
          <a:p>
            <a:fld id="{B3F8A02A-2DBF-4E83-BAF1-2F23B61AB70A}" type="slidenum">
              <a:rPr kumimoji="1" lang="ja-JP" altLang="en-US" smtClean="0"/>
              <a:t>‹#›</a:t>
            </a:fld>
            <a:endParaRPr kumimoji="1" lang="ja-JP" altLang="en-US"/>
          </a:p>
        </p:txBody>
      </p:sp>
    </p:spTree>
    <p:extLst>
      <p:ext uri="{BB962C8B-B14F-4D97-AF65-F5344CB8AC3E}">
        <p14:creationId xmlns:p14="http://schemas.microsoft.com/office/powerpoint/2010/main" val="3059322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10D9D3-5FE2-B6F1-A0F3-DBA46CB09157}"/>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305BD98-2CBB-4FD3-A921-870E7CD08A7D}"/>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477ACD4-B251-A0D2-AB54-CBEE1B006A96}"/>
              </a:ext>
            </a:extLst>
          </p:cNvPr>
          <p:cNvSpPr>
            <a:spLocks noGrp="1"/>
          </p:cNvSpPr>
          <p:nvPr>
            <p:ph type="dt" sz="half" idx="10"/>
          </p:nvPr>
        </p:nvSpPr>
        <p:spPr/>
        <p:txBody>
          <a:bodyPr/>
          <a:lstStyle/>
          <a:p>
            <a:fld id="{9151F67D-97EF-4757-BACD-B27B327D61C8}" type="datetime1">
              <a:rPr kumimoji="1" lang="ja-JP" altLang="en-US" smtClean="0"/>
              <a:t>2023/2/16</a:t>
            </a:fld>
            <a:endParaRPr kumimoji="1" lang="ja-JP" altLang="en-US"/>
          </a:p>
        </p:txBody>
      </p:sp>
      <p:sp>
        <p:nvSpPr>
          <p:cNvPr id="5" name="フッター プレースホルダー 4">
            <a:extLst>
              <a:ext uri="{FF2B5EF4-FFF2-40B4-BE49-F238E27FC236}">
                <a16:creationId xmlns:a16="http://schemas.microsoft.com/office/drawing/2014/main" id="{DCD192A7-2345-4EF4-1E74-7EC90F4FD7A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486F32-8FB1-102D-5560-AAE27E675C42}"/>
              </a:ext>
            </a:extLst>
          </p:cNvPr>
          <p:cNvSpPr>
            <a:spLocks noGrp="1"/>
          </p:cNvSpPr>
          <p:nvPr>
            <p:ph type="sldNum" sz="quarter" idx="12"/>
          </p:nvPr>
        </p:nvSpPr>
        <p:spPr/>
        <p:txBody>
          <a:bodyPr/>
          <a:lstStyle/>
          <a:p>
            <a:fld id="{B3F8A02A-2DBF-4E83-BAF1-2F23B61AB70A}" type="slidenum">
              <a:rPr kumimoji="1" lang="ja-JP" altLang="en-US" smtClean="0"/>
              <a:t>‹#›</a:t>
            </a:fld>
            <a:endParaRPr kumimoji="1" lang="ja-JP" altLang="en-US"/>
          </a:p>
        </p:txBody>
      </p:sp>
    </p:spTree>
    <p:extLst>
      <p:ext uri="{BB962C8B-B14F-4D97-AF65-F5344CB8AC3E}">
        <p14:creationId xmlns:p14="http://schemas.microsoft.com/office/powerpoint/2010/main" val="746466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39A9FD-4E68-A165-52B3-8D41914ECD3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80CCF6-A163-C804-8CC5-5EE8799E6DEF}"/>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473DF00-3230-7532-6BA0-E1173721EE09}"/>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C5CDEA-061A-4010-3174-4701A5F94AA8}"/>
              </a:ext>
            </a:extLst>
          </p:cNvPr>
          <p:cNvSpPr>
            <a:spLocks noGrp="1"/>
          </p:cNvSpPr>
          <p:nvPr>
            <p:ph type="dt" sz="half" idx="10"/>
          </p:nvPr>
        </p:nvSpPr>
        <p:spPr/>
        <p:txBody>
          <a:bodyPr/>
          <a:lstStyle/>
          <a:p>
            <a:fld id="{ADC93B48-B8FE-448F-B28D-8FFE81EBFCF6}" type="datetime1">
              <a:rPr kumimoji="1" lang="ja-JP" altLang="en-US" smtClean="0"/>
              <a:t>2023/2/16</a:t>
            </a:fld>
            <a:endParaRPr kumimoji="1" lang="ja-JP" altLang="en-US"/>
          </a:p>
        </p:txBody>
      </p:sp>
      <p:sp>
        <p:nvSpPr>
          <p:cNvPr id="6" name="フッター プレースホルダー 5">
            <a:extLst>
              <a:ext uri="{FF2B5EF4-FFF2-40B4-BE49-F238E27FC236}">
                <a16:creationId xmlns:a16="http://schemas.microsoft.com/office/drawing/2014/main" id="{21FCE197-82F0-6AFF-D833-A800E9AD790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7DCD32C-A380-DD80-B897-35745954CBDC}"/>
              </a:ext>
            </a:extLst>
          </p:cNvPr>
          <p:cNvSpPr>
            <a:spLocks noGrp="1"/>
          </p:cNvSpPr>
          <p:nvPr>
            <p:ph type="sldNum" sz="quarter" idx="12"/>
          </p:nvPr>
        </p:nvSpPr>
        <p:spPr/>
        <p:txBody>
          <a:bodyPr/>
          <a:lstStyle/>
          <a:p>
            <a:fld id="{B3F8A02A-2DBF-4E83-BAF1-2F23B61AB70A}" type="slidenum">
              <a:rPr kumimoji="1" lang="ja-JP" altLang="en-US" smtClean="0"/>
              <a:t>‹#›</a:t>
            </a:fld>
            <a:endParaRPr kumimoji="1" lang="ja-JP" altLang="en-US"/>
          </a:p>
        </p:txBody>
      </p:sp>
    </p:spTree>
    <p:extLst>
      <p:ext uri="{BB962C8B-B14F-4D97-AF65-F5344CB8AC3E}">
        <p14:creationId xmlns:p14="http://schemas.microsoft.com/office/powerpoint/2010/main" val="2396124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FD6401-1AA6-1382-D83D-97306AD8A4DE}"/>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1967388-AD61-C4FD-1D95-4212FCFCE3FE}"/>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1B2DF66-D653-14F5-0AC5-36918AF2F415}"/>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35F96ED-3CC6-C3E1-502F-5F5089E8ECE1}"/>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F76C56B-442B-6259-C1FA-6AA1F85C8580}"/>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36A02BB-BEE7-4C1E-F912-69BCCA35FD55}"/>
              </a:ext>
            </a:extLst>
          </p:cNvPr>
          <p:cNvSpPr>
            <a:spLocks noGrp="1"/>
          </p:cNvSpPr>
          <p:nvPr>
            <p:ph type="dt" sz="half" idx="10"/>
          </p:nvPr>
        </p:nvSpPr>
        <p:spPr/>
        <p:txBody>
          <a:bodyPr/>
          <a:lstStyle/>
          <a:p>
            <a:fld id="{B640CFBB-6DE6-4D0E-BC8E-48A40F30138E}" type="datetime1">
              <a:rPr kumimoji="1" lang="ja-JP" altLang="en-US" smtClean="0"/>
              <a:t>2023/2/16</a:t>
            </a:fld>
            <a:endParaRPr kumimoji="1" lang="ja-JP" altLang="en-US"/>
          </a:p>
        </p:txBody>
      </p:sp>
      <p:sp>
        <p:nvSpPr>
          <p:cNvPr id="8" name="フッター プレースホルダー 7">
            <a:extLst>
              <a:ext uri="{FF2B5EF4-FFF2-40B4-BE49-F238E27FC236}">
                <a16:creationId xmlns:a16="http://schemas.microsoft.com/office/drawing/2014/main" id="{7510597D-B7A0-76E5-5036-D28BEED8810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EBFA33D-A443-C480-145D-6DE45D1D7E2F}"/>
              </a:ext>
            </a:extLst>
          </p:cNvPr>
          <p:cNvSpPr>
            <a:spLocks noGrp="1"/>
          </p:cNvSpPr>
          <p:nvPr>
            <p:ph type="sldNum" sz="quarter" idx="12"/>
          </p:nvPr>
        </p:nvSpPr>
        <p:spPr/>
        <p:txBody>
          <a:bodyPr/>
          <a:lstStyle/>
          <a:p>
            <a:fld id="{B3F8A02A-2DBF-4E83-BAF1-2F23B61AB70A}" type="slidenum">
              <a:rPr kumimoji="1" lang="ja-JP" altLang="en-US" smtClean="0"/>
              <a:t>‹#›</a:t>
            </a:fld>
            <a:endParaRPr kumimoji="1" lang="ja-JP" altLang="en-US"/>
          </a:p>
        </p:txBody>
      </p:sp>
    </p:spTree>
    <p:extLst>
      <p:ext uri="{BB962C8B-B14F-4D97-AF65-F5344CB8AC3E}">
        <p14:creationId xmlns:p14="http://schemas.microsoft.com/office/powerpoint/2010/main" val="2930539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5A2E0B-D05A-1F28-FFAA-D9CDE4D0322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C98B82C-F19D-A33C-20E0-0471E0C7E0C2}"/>
              </a:ext>
            </a:extLst>
          </p:cNvPr>
          <p:cNvSpPr>
            <a:spLocks noGrp="1"/>
          </p:cNvSpPr>
          <p:nvPr>
            <p:ph type="dt" sz="half" idx="10"/>
          </p:nvPr>
        </p:nvSpPr>
        <p:spPr/>
        <p:txBody>
          <a:bodyPr/>
          <a:lstStyle/>
          <a:p>
            <a:fld id="{52743C54-5C8F-476D-B96E-AF3DCB46583C}" type="datetime1">
              <a:rPr kumimoji="1" lang="ja-JP" altLang="en-US" smtClean="0"/>
              <a:t>2023/2/16</a:t>
            </a:fld>
            <a:endParaRPr kumimoji="1" lang="ja-JP" altLang="en-US"/>
          </a:p>
        </p:txBody>
      </p:sp>
      <p:sp>
        <p:nvSpPr>
          <p:cNvPr id="4" name="フッター プレースホルダー 3">
            <a:extLst>
              <a:ext uri="{FF2B5EF4-FFF2-40B4-BE49-F238E27FC236}">
                <a16:creationId xmlns:a16="http://schemas.microsoft.com/office/drawing/2014/main" id="{7FC0C63D-C732-C806-F856-B00B8E9990E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1BA1124-0419-BF0B-2564-853B2BD85C1A}"/>
              </a:ext>
            </a:extLst>
          </p:cNvPr>
          <p:cNvSpPr>
            <a:spLocks noGrp="1"/>
          </p:cNvSpPr>
          <p:nvPr>
            <p:ph type="sldNum" sz="quarter" idx="12"/>
          </p:nvPr>
        </p:nvSpPr>
        <p:spPr/>
        <p:txBody>
          <a:bodyPr/>
          <a:lstStyle/>
          <a:p>
            <a:fld id="{B3F8A02A-2DBF-4E83-BAF1-2F23B61AB70A}" type="slidenum">
              <a:rPr kumimoji="1" lang="ja-JP" altLang="en-US" smtClean="0"/>
              <a:t>‹#›</a:t>
            </a:fld>
            <a:endParaRPr kumimoji="1" lang="ja-JP" altLang="en-US"/>
          </a:p>
        </p:txBody>
      </p:sp>
    </p:spTree>
    <p:extLst>
      <p:ext uri="{BB962C8B-B14F-4D97-AF65-F5344CB8AC3E}">
        <p14:creationId xmlns:p14="http://schemas.microsoft.com/office/powerpoint/2010/main" val="3255378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43FB28F-3C98-AB09-ED9E-0B29F2E8729E}"/>
              </a:ext>
            </a:extLst>
          </p:cNvPr>
          <p:cNvSpPr>
            <a:spLocks noGrp="1"/>
          </p:cNvSpPr>
          <p:nvPr>
            <p:ph type="dt" sz="half" idx="10"/>
          </p:nvPr>
        </p:nvSpPr>
        <p:spPr/>
        <p:txBody>
          <a:bodyPr/>
          <a:lstStyle/>
          <a:p>
            <a:fld id="{DCF67FBF-3F93-423A-804B-9C1FCDEA197D}" type="datetime1">
              <a:rPr kumimoji="1" lang="ja-JP" altLang="en-US" smtClean="0"/>
              <a:t>2023/2/16</a:t>
            </a:fld>
            <a:endParaRPr kumimoji="1" lang="ja-JP" altLang="en-US"/>
          </a:p>
        </p:txBody>
      </p:sp>
      <p:sp>
        <p:nvSpPr>
          <p:cNvPr id="3" name="フッター プレースホルダー 2">
            <a:extLst>
              <a:ext uri="{FF2B5EF4-FFF2-40B4-BE49-F238E27FC236}">
                <a16:creationId xmlns:a16="http://schemas.microsoft.com/office/drawing/2014/main" id="{AA3177A1-7810-0A0E-B65E-4D652F23237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B7B11AB-32C6-6734-459D-2B12FE78C92C}"/>
              </a:ext>
            </a:extLst>
          </p:cNvPr>
          <p:cNvSpPr>
            <a:spLocks noGrp="1"/>
          </p:cNvSpPr>
          <p:nvPr>
            <p:ph type="sldNum" sz="quarter" idx="12"/>
          </p:nvPr>
        </p:nvSpPr>
        <p:spPr/>
        <p:txBody>
          <a:bodyPr/>
          <a:lstStyle/>
          <a:p>
            <a:fld id="{B3F8A02A-2DBF-4E83-BAF1-2F23B61AB70A}" type="slidenum">
              <a:rPr kumimoji="1" lang="ja-JP" altLang="en-US" smtClean="0"/>
              <a:t>‹#›</a:t>
            </a:fld>
            <a:endParaRPr kumimoji="1" lang="ja-JP" altLang="en-US"/>
          </a:p>
        </p:txBody>
      </p:sp>
    </p:spTree>
    <p:extLst>
      <p:ext uri="{BB962C8B-B14F-4D97-AF65-F5344CB8AC3E}">
        <p14:creationId xmlns:p14="http://schemas.microsoft.com/office/powerpoint/2010/main" val="1502742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A8AD39-F207-F65E-49CF-F3D7F21EDEB3}"/>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AFEEC68-00C9-5F4F-6438-A5614A118A89}"/>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E988485-63E4-8EB6-5B0D-2501F672BE33}"/>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9C24B5-1951-F9BF-DBB7-282053CAFFD0}"/>
              </a:ext>
            </a:extLst>
          </p:cNvPr>
          <p:cNvSpPr>
            <a:spLocks noGrp="1"/>
          </p:cNvSpPr>
          <p:nvPr>
            <p:ph type="dt" sz="half" idx="10"/>
          </p:nvPr>
        </p:nvSpPr>
        <p:spPr/>
        <p:txBody>
          <a:bodyPr/>
          <a:lstStyle/>
          <a:p>
            <a:fld id="{2E48887B-7329-44F4-816C-66FF22877CDD}" type="datetime1">
              <a:rPr kumimoji="1" lang="ja-JP" altLang="en-US" smtClean="0"/>
              <a:t>2023/2/16</a:t>
            </a:fld>
            <a:endParaRPr kumimoji="1" lang="ja-JP" altLang="en-US"/>
          </a:p>
        </p:txBody>
      </p:sp>
      <p:sp>
        <p:nvSpPr>
          <p:cNvPr id="6" name="フッター プレースホルダー 5">
            <a:extLst>
              <a:ext uri="{FF2B5EF4-FFF2-40B4-BE49-F238E27FC236}">
                <a16:creationId xmlns:a16="http://schemas.microsoft.com/office/drawing/2014/main" id="{A145FA65-1D54-610C-EC78-22393FF6B2F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313EE9-0C3E-0651-BF95-7DFC4F3EB29A}"/>
              </a:ext>
            </a:extLst>
          </p:cNvPr>
          <p:cNvSpPr>
            <a:spLocks noGrp="1"/>
          </p:cNvSpPr>
          <p:nvPr>
            <p:ph type="sldNum" sz="quarter" idx="12"/>
          </p:nvPr>
        </p:nvSpPr>
        <p:spPr/>
        <p:txBody>
          <a:bodyPr/>
          <a:lstStyle/>
          <a:p>
            <a:fld id="{B3F8A02A-2DBF-4E83-BAF1-2F23B61AB70A}" type="slidenum">
              <a:rPr kumimoji="1" lang="ja-JP" altLang="en-US" smtClean="0"/>
              <a:t>‹#›</a:t>
            </a:fld>
            <a:endParaRPr kumimoji="1" lang="ja-JP" altLang="en-US"/>
          </a:p>
        </p:txBody>
      </p:sp>
    </p:spTree>
    <p:extLst>
      <p:ext uri="{BB962C8B-B14F-4D97-AF65-F5344CB8AC3E}">
        <p14:creationId xmlns:p14="http://schemas.microsoft.com/office/powerpoint/2010/main" val="267311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185EFD-A60B-4332-9D83-6C9900886AA1}" type="datetime1">
              <a:rPr kumimoji="1" lang="ja-JP" altLang="en-US" smtClean="0"/>
              <a:t>2023/2/16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4043107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88E18B-BFA7-2EC0-8928-5F284A214EFE}"/>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1D0C642-9474-7E55-65DA-1FB59A75A7DE}"/>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13FCF4A6-0BFA-47BB-E3B3-1CA7CEDD0427}"/>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4323D6F-9739-D461-5911-6CDD2D918EFC}"/>
              </a:ext>
            </a:extLst>
          </p:cNvPr>
          <p:cNvSpPr>
            <a:spLocks noGrp="1"/>
          </p:cNvSpPr>
          <p:nvPr>
            <p:ph type="dt" sz="half" idx="10"/>
          </p:nvPr>
        </p:nvSpPr>
        <p:spPr/>
        <p:txBody>
          <a:bodyPr/>
          <a:lstStyle/>
          <a:p>
            <a:fld id="{F9047DD3-F692-4A94-8EBA-D34EF0D0C730}" type="datetime1">
              <a:rPr kumimoji="1" lang="ja-JP" altLang="en-US" smtClean="0"/>
              <a:t>2023/2/16</a:t>
            </a:fld>
            <a:endParaRPr kumimoji="1" lang="ja-JP" altLang="en-US"/>
          </a:p>
        </p:txBody>
      </p:sp>
      <p:sp>
        <p:nvSpPr>
          <p:cNvPr id="6" name="フッター プレースホルダー 5">
            <a:extLst>
              <a:ext uri="{FF2B5EF4-FFF2-40B4-BE49-F238E27FC236}">
                <a16:creationId xmlns:a16="http://schemas.microsoft.com/office/drawing/2014/main" id="{3B0FBCBB-06AF-3552-1AA1-AB2E1E9F06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75E3F9-9B93-CB1B-63EF-C133DB2F7E05}"/>
              </a:ext>
            </a:extLst>
          </p:cNvPr>
          <p:cNvSpPr>
            <a:spLocks noGrp="1"/>
          </p:cNvSpPr>
          <p:nvPr>
            <p:ph type="sldNum" sz="quarter" idx="12"/>
          </p:nvPr>
        </p:nvSpPr>
        <p:spPr/>
        <p:txBody>
          <a:bodyPr/>
          <a:lstStyle/>
          <a:p>
            <a:fld id="{B3F8A02A-2DBF-4E83-BAF1-2F23B61AB70A}" type="slidenum">
              <a:rPr kumimoji="1" lang="ja-JP" altLang="en-US" smtClean="0"/>
              <a:t>‹#›</a:t>
            </a:fld>
            <a:endParaRPr kumimoji="1" lang="ja-JP" altLang="en-US"/>
          </a:p>
        </p:txBody>
      </p:sp>
    </p:spTree>
    <p:extLst>
      <p:ext uri="{BB962C8B-B14F-4D97-AF65-F5344CB8AC3E}">
        <p14:creationId xmlns:p14="http://schemas.microsoft.com/office/powerpoint/2010/main" val="3492919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D6ED42-6388-4B57-8227-66E9713FDCB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A0DE7D-CC2E-9234-5EB4-6C544FB4E04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23E0E3-D50E-9624-B425-3830CDAED9E5}"/>
              </a:ext>
            </a:extLst>
          </p:cNvPr>
          <p:cNvSpPr>
            <a:spLocks noGrp="1"/>
          </p:cNvSpPr>
          <p:nvPr>
            <p:ph type="dt" sz="half" idx="10"/>
          </p:nvPr>
        </p:nvSpPr>
        <p:spPr/>
        <p:txBody>
          <a:bodyPr/>
          <a:lstStyle/>
          <a:p>
            <a:fld id="{328B1439-A1E4-4CD4-8241-4EAE862BC8E7}" type="datetime1">
              <a:rPr kumimoji="1" lang="ja-JP" altLang="en-US" smtClean="0"/>
              <a:t>2023/2/16</a:t>
            </a:fld>
            <a:endParaRPr kumimoji="1" lang="ja-JP" altLang="en-US"/>
          </a:p>
        </p:txBody>
      </p:sp>
      <p:sp>
        <p:nvSpPr>
          <p:cNvPr id="5" name="フッター プレースホルダー 4">
            <a:extLst>
              <a:ext uri="{FF2B5EF4-FFF2-40B4-BE49-F238E27FC236}">
                <a16:creationId xmlns:a16="http://schemas.microsoft.com/office/drawing/2014/main" id="{54B27FDF-FD7A-2CA6-9307-04C7B7FF38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00D3CE-4DF1-7B3F-CA8C-66BE6CC7CF89}"/>
              </a:ext>
            </a:extLst>
          </p:cNvPr>
          <p:cNvSpPr>
            <a:spLocks noGrp="1"/>
          </p:cNvSpPr>
          <p:nvPr>
            <p:ph type="sldNum" sz="quarter" idx="12"/>
          </p:nvPr>
        </p:nvSpPr>
        <p:spPr/>
        <p:txBody>
          <a:bodyPr/>
          <a:lstStyle/>
          <a:p>
            <a:fld id="{B3F8A02A-2DBF-4E83-BAF1-2F23B61AB70A}" type="slidenum">
              <a:rPr kumimoji="1" lang="ja-JP" altLang="en-US" smtClean="0"/>
              <a:t>‹#›</a:t>
            </a:fld>
            <a:endParaRPr kumimoji="1" lang="ja-JP" altLang="en-US"/>
          </a:p>
        </p:txBody>
      </p:sp>
    </p:spTree>
    <p:extLst>
      <p:ext uri="{BB962C8B-B14F-4D97-AF65-F5344CB8AC3E}">
        <p14:creationId xmlns:p14="http://schemas.microsoft.com/office/powerpoint/2010/main" val="685448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5226D94-7E4E-5720-EE24-CE5C82D06257}"/>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291708F-629C-E737-FC34-020638A4DB53}"/>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B8ED13-E301-CAF6-C259-F6A164F6481C}"/>
              </a:ext>
            </a:extLst>
          </p:cNvPr>
          <p:cNvSpPr>
            <a:spLocks noGrp="1"/>
          </p:cNvSpPr>
          <p:nvPr>
            <p:ph type="dt" sz="half" idx="10"/>
          </p:nvPr>
        </p:nvSpPr>
        <p:spPr/>
        <p:txBody>
          <a:bodyPr/>
          <a:lstStyle/>
          <a:p>
            <a:fld id="{19AE5EAC-6FAA-44D8-959F-7588FEDC6C89}" type="datetime1">
              <a:rPr kumimoji="1" lang="ja-JP" altLang="en-US" smtClean="0"/>
              <a:t>2023/2/16</a:t>
            </a:fld>
            <a:endParaRPr kumimoji="1" lang="ja-JP" altLang="en-US"/>
          </a:p>
        </p:txBody>
      </p:sp>
      <p:sp>
        <p:nvSpPr>
          <p:cNvPr id="5" name="フッター プレースホルダー 4">
            <a:extLst>
              <a:ext uri="{FF2B5EF4-FFF2-40B4-BE49-F238E27FC236}">
                <a16:creationId xmlns:a16="http://schemas.microsoft.com/office/drawing/2014/main" id="{6A33993D-3998-10AE-42B0-20AB709952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71DE3B-9F6F-274F-0F6A-6B6D52DDBA10}"/>
              </a:ext>
            </a:extLst>
          </p:cNvPr>
          <p:cNvSpPr>
            <a:spLocks noGrp="1"/>
          </p:cNvSpPr>
          <p:nvPr>
            <p:ph type="sldNum" sz="quarter" idx="12"/>
          </p:nvPr>
        </p:nvSpPr>
        <p:spPr/>
        <p:txBody>
          <a:bodyPr/>
          <a:lstStyle/>
          <a:p>
            <a:fld id="{B3F8A02A-2DBF-4E83-BAF1-2F23B61AB70A}" type="slidenum">
              <a:rPr kumimoji="1" lang="ja-JP" altLang="en-US" smtClean="0"/>
              <a:t>‹#›</a:t>
            </a:fld>
            <a:endParaRPr kumimoji="1" lang="ja-JP" altLang="en-US"/>
          </a:p>
        </p:txBody>
      </p:sp>
    </p:spTree>
    <p:extLst>
      <p:ext uri="{BB962C8B-B14F-4D97-AF65-F5344CB8AC3E}">
        <p14:creationId xmlns:p14="http://schemas.microsoft.com/office/powerpoint/2010/main" val="184366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B5D8B72-5F1D-4732-8033-FF21710CC020}" type="datetime1">
              <a:rPr kumimoji="1" lang="ja-JP" altLang="en-US" smtClean="0"/>
              <a:t>2023/2/16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242813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FBAD2F7-E305-402C-9E41-BC9103CE9478}" type="datetime1">
              <a:rPr kumimoji="1" lang="ja-JP" altLang="en-US" smtClean="0"/>
              <a:t>2023/2/16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341416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B6ADA73-85B1-4809-B428-007C40209B0D}" type="datetime1">
              <a:rPr kumimoji="1" lang="ja-JP" altLang="en-US" smtClean="0"/>
              <a:t>2023/2/16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78846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D9B2816-085D-4C5F-AA75-1C625C2E8965}" type="datetime1">
              <a:rPr kumimoji="1" lang="ja-JP" altLang="en-US" smtClean="0"/>
              <a:t>2023/2/16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02022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8B9973-BC02-4C72-9D41-A77D0EF0D20C}" type="datetime1">
              <a:rPr kumimoji="1" lang="ja-JP" altLang="en-US" smtClean="0"/>
              <a:t>2023/2/16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55240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6C2CAA-FFD2-49AA-9F39-36F853515E50}" type="datetime1">
              <a:rPr kumimoji="1" lang="ja-JP" altLang="en-US" smtClean="0"/>
              <a:t>2023/2/16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73638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4076C4-3F7B-45A3-82D0-AB79D047A034}" type="datetime1">
              <a:rPr kumimoji="1" lang="ja-JP" altLang="en-US" smtClean="0"/>
              <a:t>2023/2/16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79057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46E16-1FC6-4221-92A0-2A2CA702EEEC}" type="datetime1">
              <a:rPr kumimoji="1" lang="ja-JP" altLang="en-US" smtClean="0"/>
              <a:t>2023/2/16</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84702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A9F2B6E-39DC-023B-8664-4B8F76AB90D3}"/>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B60410-8FEA-B496-73D8-811282DA0163}"/>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A82372-C0C0-C33E-E4EA-230CA873BA34}"/>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64A4065-2966-42D2-890A-4119955D131D}" type="datetime1">
              <a:rPr kumimoji="1" lang="ja-JP" altLang="en-US" smtClean="0"/>
              <a:t>2023/2/16</a:t>
            </a:fld>
            <a:endParaRPr kumimoji="1" lang="ja-JP" altLang="en-US"/>
          </a:p>
        </p:txBody>
      </p:sp>
      <p:sp>
        <p:nvSpPr>
          <p:cNvPr id="5" name="フッター プレースホルダー 4">
            <a:extLst>
              <a:ext uri="{FF2B5EF4-FFF2-40B4-BE49-F238E27FC236}">
                <a16:creationId xmlns:a16="http://schemas.microsoft.com/office/drawing/2014/main" id="{FCDDF572-7305-E87E-FE13-2AA8F47E253F}"/>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88BE433-61DC-52A8-8955-C487EC9298AB}"/>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3F8A02A-2DBF-4E83-BAF1-2F23B61AB70A}" type="slidenum">
              <a:rPr kumimoji="1" lang="ja-JP" altLang="en-US" smtClean="0"/>
              <a:t>‹#›</a:t>
            </a:fld>
            <a:endParaRPr kumimoji="1" lang="ja-JP" altLang="en-US"/>
          </a:p>
        </p:txBody>
      </p:sp>
    </p:spTree>
    <p:extLst>
      <p:ext uri="{BB962C8B-B14F-4D97-AF65-F5344CB8AC3E}">
        <p14:creationId xmlns:p14="http://schemas.microsoft.com/office/powerpoint/2010/main" val="2166784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9075" y="458795"/>
            <a:ext cx="4538310" cy="338554"/>
          </a:xfrm>
          <a:prstGeom prst="rect">
            <a:avLst/>
          </a:prstGeom>
          <a:noFill/>
        </p:spPr>
        <p:txBody>
          <a:bodyPr wrap="square" rtlCol="0">
            <a:spAutoFit/>
          </a:bodyPr>
          <a:lstStyle/>
          <a:p>
            <a:r>
              <a:rPr kumimoji="1" lang="ja-JP" altLang="en-US" sz="1600" dirty="0"/>
              <a:t>技術（機械）名：葡萄ｼﾞﾍﾞﾚﾘﾝ処理塗布器（</a:t>
            </a:r>
            <a:r>
              <a:rPr kumimoji="1" lang="en-US" altLang="ja-JP" sz="1600" dirty="0"/>
              <a:t>GA1</a:t>
            </a:r>
            <a:r>
              <a:rPr kumimoji="1" lang="ja-JP" altLang="en-US" sz="1600" dirty="0"/>
              <a:t>＆２）</a:t>
            </a:r>
          </a:p>
        </p:txBody>
      </p:sp>
      <p:sp>
        <p:nvSpPr>
          <p:cNvPr id="5" name="角丸四角形 4"/>
          <p:cNvSpPr/>
          <p:nvPr/>
        </p:nvSpPr>
        <p:spPr>
          <a:xfrm>
            <a:off x="193182" y="1045298"/>
            <a:ext cx="4344474" cy="3939813"/>
          </a:xfrm>
          <a:prstGeom prst="roundRect">
            <a:avLst>
              <a:gd name="adj" fmla="val 1060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13571" y="5233060"/>
            <a:ext cx="9478858" cy="1361302"/>
          </a:xfrm>
          <a:prstGeom prst="roundRect">
            <a:avLst>
              <a:gd name="adj" fmla="val 1060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663440" y="1056028"/>
            <a:ext cx="5019331" cy="3939813"/>
          </a:xfrm>
          <a:prstGeom prst="roundRect">
            <a:avLst>
              <a:gd name="adj" fmla="val 50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92426" y="890754"/>
            <a:ext cx="543739" cy="307777"/>
          </a:xfrm>
          <a:prstGeom prst="rect">
            <a:avLst/>
          </a:prstGeom>
          <a:solidFill>
            <a:schemeClr val="bg1"/>
          </a:solidFill>
        </p:spPr>
        <p:txBody>
          <a:bodyPr wrap="none" rtlCol="0">
            <a:spAutoFit/>
          </a:bodyPr>
          <a:lstStyle/>
          <a:p>
            <a:r>
              <a:rPr kumimoji="1" lang="ja-JP" altLang="en-US" sz="1400" dirty="0"/>
              <a:t>概要</a:t>
            </a:r>
          </a:p>
        </p:txBody>
      </p:sp>
      <p:sp>
        <p:nvSpPr>
          <p:cNvPr id="10" name="テキスト ボックス 9"/>
          <p:cNvSpPr txBox="1"/>
          <p:nvPr/>
        </p:nvSpPr>
        <p:spPr>
          <a:xfrm>
            <a:off x="5109265" y="940649"/>
            <a:ext cx="1200970" cy="307777"/>
          </a:xfrm>
          <a:prstGeom prst="rect">
            <a:avLst/>
          </a:prstGeom>
          <a:solidFill>
            <a:schemeClr val="bg1"/>
          </a:solidFill>
        </p:spPr>
        <p:txBody>
          <a:bodyPr wrap="none" rtlCol="0">
            <a:spAutoFit/>
          </a:bodyPr>
          <a:lstStyle/>
          <a:p>
            <a:r>
              <a:rPr kumimoji="1" lang="ja-JP" altLang="en-US" sz="1400" dirty="0"/>
              <a:t>写真、図表等</a:t>
            </a:r>
          </a:p>
        </p:txBody>
      </p:sp>
      <p:sp>
        <p:nvSpPr>
          <p:cNvPr id="11" name="テキスト ボックス 10"/>
          <p:cNvSpPr txBox="1"/>
          <p:nvPr/>
        </p:nvSpPr>
        <p:spPr>
          <a:xfrm>
            <a:off x="409545" y="5104720"/>
            <a:ext cx="543739" cy="307777"/>
          </a:xfrm>
          <a:prstGeom prst="rect">
            <a:avLst/>
          </a:prstGeom>
          <a:solidFill>
            <a:schemeClr val="bg1"/>
          </a:solidFill>
        </p:spPr>
        <p:txBody>
          <a:bodyPr wrap="none" rtlCol="0">
            <a:spAutoFit/>
          </a:bodyPr>
          <a:lstStyle/>
          <a:p>
            <a:r>
              <a:rPr kumimoji="1" lang="ja-JP" altLang="en-US" sz="1400" dirty="0"/>
              <a:t>効果</a:t>
            </a:r>
          </a:p>
        </p:txBody>
      </p:sp>
      <p:sp>
        <p:nvSpPr>
          <p:cNvPr id="13" name="テキスト ボックス 12"/>
          <p:cNvSpPr txBox="1"/>
          <p:nvPr/>
        </p:nvSpPr>
        <p:spPr>
          <a:xfrm>
            <a:off x="4878944" y="263637"/>
            <a:ext cx="4042710" cy="461665"/>
          </a:xfrm>
          <a:prstGeom prst="rect">
            <a:avLst/>
          </a:prstGeom>
          <a:noFill/>
          <a:ln>
            <a:solidFill>
              <a:schemeClr val="tx1"/>
            </a:solidFill>
          </a:ln>
        </p:spPr>
        <p:txBody>
          <a:bodyPr wrap="square" rtlCol="0">
            <a:spAutoFit/>
          </a:bodyPr>
          <a:lstStyle/>
          <a:p>
            <a:r>
              <a:rPr kumimoji="1" lang="ja-JP" altLang="en-US" sz="1200" dirty="0"/>
              <a:t>会社名：</a:t>
            </a:r>
            <a:r>
              <a:rPr kumimoji="1" lang="en-US" altLang="ja-JP" sz="1200" dirty="0"/>
              <a:t>NPO</a:t>
            </a:r>
            <a:r>
              <a:rPr kumimoji="1" lang="ja-JP" altLang="en-US" sz="1200" dirty="0"/>
              <a:t>知恵と考働　　担当部署：　スマート農業改革</a:t>
            </a:r>
            <a:r>
              <a:rPr kumimoji="1" lang="en-US" altLang="ja-JP" sz="1200" dirty="0"/>
              <a:t>GR</a:t>
            </a:r>
            <a:endParaRPr lang="en-US" altLang="ja-JP" sz="1200" dirty="0"/>
          </a:p>
          <a:p>
            <a:r>
              <a:rPr lang="ja-JP" altLang="en-US" sz="1200" dirty="0"/>
              <a:t>連絡先　　 副代表理事　真野　携帯：</a:t>
            </a:r>
            <a:r>
              <a:rPr lang="en-US" altLang="ja-JP" sz="1200" dirty="0"/>
              <a:t>090-3690-3411</a:t>
            </a:r>
            <a:endParaRPr kumimoji="1" lang="ja-JP" altLang="en-US" sz="1200" dirty="0"/>
          </a:p>
        </p:txBody>
      </p:sp>
      <p:sp>
        <p:nvSpPr>
          <p:cNvPr id="2" name="テキスト ボックス 1"/>
          <p:cNvSpPr txBox="1"/>
          <p:nvPr/>
        </p:nvSpPr>
        <p:spPr>
          <a:xfrm>
            <a:off x="9084530" y="125336"/>
            <a:ext cx="598241" cy="276999"/>
          </a:xfrm>
          <a:prstGeom prst="rect">
            <a:avLst/>
          </a:prstGeom>
          <a:noFill/>
          <a:ln>
            <a:solidFill>
              <a:schemeClr val="tx1"/>
            </a:solidFill>
          </a:ln>
        </p:spPr>
        <p:txBody>
          <a:bodyPr wrap="none" rtlCol="0">
            <a:spAutoFit/>
          </a:bodyPr>
          <a:lstStyle/>
          <a:p>
            <a:r>
              <a:rPr kumimoji="1" lang="ja-JP" altLang="en-US" sz="1200" dirty="0"/>
              <a:t>別紙２</a:t>
            </a:r>
          </a:p>
        </p:txBody>
      </p:sp>
      <p:cxnSp>
        <p:nvCxnSpPr>
          <p:cNvPr id="14" name="直線コネクタ 13"/>
          <p:cNvCxnSpPr/>
          <p:nvPr/>
        </p:nvCxnSpPr>
        <p:spPr>
          <a:xfrm>
            <a:off x="340635" y="830122"/>
            <a:ext cx="44260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AFC092AC-9A63-0BEB-121E-90047634D1E7}"/>
              </a:ext>
            </a:extLst>
          </p:cNvPr>
          <p:cNvSpPr txBox="1"/>
          <p:nvPr/>
        </p:nvSpPr>
        <p:spPr>
          <a:xfrm>
            <a:off x="165390" y="1198531"/>
            <a:ext cx="4372266" cy="3693319"/>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300" dirty="0">
                <a:latin typeface="BIZ UDゴシック" panose="020B0400000000000000" pitchFamily="49" charset="-128"/>
                <a:ea typeface="BIZ UDゴシック" panose="020B0400000000000000" pitchFamily="49" charset="-128"/>
              </a:rPr>
              <a:t>生食用葡萄の無種子化（第</a:t>
            </a:r>
            <a:r>
              <a:rPr kumimoji="1" lang="en-US" altLang="ja-JP" sz="1300" dirty="0">
                <a:latin typeface="BIZ UDゴシック" panose="020B0400000000000000" pitchFamily="49" charset="-128"/>
                <a:ea typeface="BIZ UDゴシック" panose="020B0400000000000000" pitchFamily="49" charset="-128"/>
              </a:rPr>
              <a:t>1</a:t>
            </a:r>
            <a:r>
              <a:rPr kumimoji="1" lang="ja-JP" altLang="en-US" sz="1300" dirty="0">
                <a:latin typeface="BIZ UDゴシック" panose="020B0400000000000000" pitchFamily="49" charset="-128"/>
                <a:ea typeface="BIZ UDゴシック" panose="020B0400000000000000" pitchFamily="49" charset="-128"/>
              </a:rPr>
              <a:t>回目ｼﾞﾍﾞﾚﾘﾝ処理）や肥大化（第</a:t>
            </a:r>
            <a:r>
              <a:rPr kumimoji="1" lang="en-US" altLang="ja-JP" sz="1300" dirty="0">
                <a:latin typeface="BIZ UDゴシック" panose="020B0400000000000000" pitchFamily="49" charset="-128"/>
                <a:ea typeface="BIZ UDゴシック" panose="020B0400000000000000" pitchFamily="49" charset="-128"/>
              </a:rPr>
              <a:t>2</a:t>
            </a:r>
            <a:r>
              <a:rPr kumimoji="1" lang="ja-JP" altLang="en-US" sz="1300" dirty="0">
                <a:latin typeface="BIZ UDゴシック" panose="020B0400000000000000" pitchFamily="49" charset="-128"/>
                <a:ea typeface="BIZ UDゴシック" panose="020B0400000000000000" pitchFamily="49" charset="-128"/>
              </a:rPr>
              <a:t>回目ｼﾞﾍﾞﾚﾘﾝ処理）を目的として、開花後ブドウの房にジベレリン薬液をかけます。ジベ薬液の雫が果実に残る（余液）と果実が裂果するサビ不良に繋がる可能性が大きくなります。</a:t>
            </a:r>
            <a:endParaRPr kumimoji="1" lang="en-US" altLang="ja-JP" sz="1300" dirty="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Ø"/>
            </a:pPr>
            <a:r>
              <a:rPr lang="ja-JP" altLang="en-US" sz="1300" dirty="0">
                <a:latin typeface="BIZ UDゴシック" panose="020B0400000000000000" pitchFamily="49" charset="-128"/>
                <a:ea typeface="BIZ UDゴシック" panose="020B0400000000000000" pitchFamily="49" charset="-128"/>
              </a:rPr>
              <a:t>この余液は、果実根元にある“ガク”があると、液が残留する傾向となるので、ｼﾞﾍﾞﾚﾘﾝ処理を行う際には、ガクが無い方が良いと判断されている農家さんが多いと思われます。（別紙参照）</a:t>
            </a:r>
            <a:endParaRPr lang="en-US" altLang="ja-JP" sz="1300" dirty="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Ø"/>
            </a:pPr>
            <a:r>
              <a:rPr lang="ja-JP" altLang="en-US" sz="1300" dirty="0">
                <a:latin typeface="BIZ UDゴシック" panose="020B0400000000000000" pitchFamily="49" charset="-128"/>
                <a:ea typeface="BIZ UDゴシック" panose="020B0400000000000000" pitchFamily="49" charset="-128"/>
              </a:rPr>
              <a:t>大粒種のｼｬｲﾝﾏｽｶｯﾄ、ﾅｶﾞﾉﾊﾟｰﾌﾟﾙ等に対しては、このガク（花冠）を落とす作業をｼﾞﾍﾞﾚﾘﾝ処理作業の前工程で実施する農家さんもあります。その際に使用される道具として”花冠取り器“も販売されています。</a:t>
            </a:r>
            <a:endParaRPr lang="en-US" altLang="ja-JP" sz="1300" dirty="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Ø"/>
            </a:pPr>
            <a:r>
              <a:rPr lang="ja-JP" altLang="en-US" sz="1300" dirty="0">
                <a:latin typeface="BIZ UDゴシック" panose="020B0400000000000000" pitchFamily="49" charset="-128"/>
                <a:ea typeface="BIZ UDゴシック" panose="020B0400000000000000" pitchFamily="49" charset="-128"/>
              </a:rPr>
              <a:t>提案する商品は、第</a:t>
            </a:r>
            <a:r>
              <a:rPr lang="en-US" altLang="ja-JP" sz="1300" dirty="0">
                <a:latin typeface="BIZ UDゴシック" panose="020B0400000000000000" pitchFamily="49" charset="-128"/>
                <a:ea typeface="BIZ UDゴシック" panose="020B0400000000000000" pitchFamily="49" charset="-128"/>
              </a:rPr>
              <a:t>1</a:t>
            </a:r>
            <a:r>
              <a:rPr lang="ja-JP" altLang="en-US" sz="1300" dirty="0">
                <a:latin typeface="BIZ UDゴシック" panose="020B0400000000000000" pitchFamily="49" charset="-128"/>
                <a:ea typeface="BIZ UDゴシック" panose="020B0400000000000000" pitchFamily="49" charset="-128"/>
              </a:rPr>
              <a:t>回目のｼﾞﾍﾞﾚﾘﾝ処理作業時に溶液塗布圧力を高めることにより、花冠を落としながらジベ処理も同時に行うものです。本器は液圧や流量を調節できますので、第</a:t>
            </a:r>
            <a:r>
              <a:rPr lang="en-US" altLang="ja-JP" sz="1300" dirty="0">
                <a:latin typeface="BIZ UDゴシック" panose="020B0400000000000000" pitchFamily="49" charset="-128"/>
                <a:ea typeface="BIZ UDゴシック" panose="020B0400000000000000" pitchFamily="49" charset="-128"/>
              </a:rPr>
              <a:t>2</a:t>
            </a:r>
            <a:r>
              <a:rPr lang="ja-JP" altLang="en-US" sz="1300" dirty="0">
                <a:latin typeface="BIZ UDゴシック" panose="020B0400000000000000" pitchFamily="49" charset="-128"/>
                <a:ea typeface="BIZ UDゴシック" panose="020B0400000000000000" pitchFamily="49" charset="-128"/>
              </a:rPr>
              <a:t>回目のｼﾞﾍﾞﾚﾘﾝ処理作業も実施が可能となっています。</a:t>
            </a:r>
            <a:endParaRPr kumimoji="1" lang="ja-JP" altLang="en-US" sz="13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7044C34A-8A67-CB40-E5D2-96F031DA7EAA}"/>
              </a:ext>
            </a:extLst>
          </p:cNvPr>
          <p:cNvSpPr txBox="1"/>
          <p:nvPr/>
        </p:nvSpPr>
        <p:spPr>
          <a:xfrm>
            <a:off x="335411" y="5405058"/>
            <a:ext cx="9235177" cy="1092607"/>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300" dirty="0">
                <a:latin typeface="BIZ UDゴシック" panose="020B0400000000000000" pitchFamily="49" charset="-128"/>
                <a:ea typeface="BIZ UDゴシック" panose="020B0400000000000000" pitchFamily="49" charset="-128"/>
              </a:rPr>
              <a:t>花冠が多く、取りにくいと言われているﾅｶﾞﾉﾊﾟｰﾌﾟﾙ露地栽培品に対して花冠取り作業を実施し、その効果を検証しました。今後、更に多くの品種で確認を行うことにしていますが、ﾅｶﾞﾉﾊﾟｰﾌﾟﾙで花冠取りとｼﾞﾍﾞﾚﾘﾝ第</a:t>
            </a:r>
            <a:r>
              <a:rPr kumimoji="1" lang="en-US" altLang="ja-JP" sz="1300" dirty="0">
                <a:latin typeface="BIZ UDゴシック" panose="020B0400000000000000" pitchFamily="49" charset="-128"/>
                <a:ea typeface="BIZ UDゴシック" panose="020B0400000000000000" pitchFamily="49" charset="-128"/>
              </a:rPr>
              <a:t>1</a:t>
            </a:r>
            <a:r>
              <a:rPr kumimoji="1" lang="ja-JP" altLang="en-US" sz="1300" dirty="0">
                <a:latin typeface="BIZ UDゴシック" panose="020B0400000000000000" pitchFamily="49" charset="-128"/>
                <a:ea typeface="BIZ UDゴシック" panose="020B0400000000000000" pitchFamily="49" charset="-128"/>
              </a:rPr>
              <a:t>回目処理の確認が出来ておりますので、問題はないと考えております。流量調整を行いジベレリン処理第</a:t>
            </a:r>
            <a:r>
              <a:rPr kumimoji="1" lang="en-US" altLang="ja-JP" sz="1300" dirty="0">
                <a:latin typeface="BIZ UDゴシック" panose="020B0400000000000000" pitchFamily="49" charset="-128"/>
                <a:ea typeface="BIZ UDゴシック" panose="020B0400000000000000" pitchFamily="49" charset="-128"/>
              </a:rPr>
              <a:t>2</a:t>
            </a:r>
            <a:r>
              <a:rPr kumimoji="1" lang="ja-JP" altLang="en-US" sz="1300" dirty="0">
                <a:latin typeface="BIZ UDゴシック" panose="020B0400000000000000" pitchFamily="49" charset="-128"/>
                <a:ea typeface="BIZ UDゴシック" panose="020B0400000000000000" pitchFamily="49" charset="-128"/>
              </a:rPr>
              <a:t>回目の作業も実施できました。</a:t>
            </a:r>
            <a:endParaRPr kumimoji="1" lang="en-US" altLang="ja-JP" sz="1300" dirty="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Ø"/>
            </a:pPr>
            <a:r>
              <a:rPr kumimoji="1" lang="ja-JP" altLang="en-US" sz="1300" dirty="0">
                <a:latin typeface="BIZ UDゴシック" panose="020B0400000000000000" pitchFamily="49" charset="-128"/>
                <a:ea typeface="BIZ UDゴシック" panose="020B0400000000000000" pitchFamily="49" charset="-128"/>
              </a:rPr>
              <a:t>作業時間は、余液の確認に要した時間が削減できます。花冠がなくなったことにより、品質向上（サビの防止）が考えられます。</a:t>
            </a:r>
            <a:endParaRPr kumimoji="1" lang="en-US" altLang="ja-JP" sz="1300" dirty="0">
              <a:latin typeface="BIZ UDゴシック" panose="020B0400000000000000" pitchFamily="49" charset="-128"/>
              <a:ea typeface="BIZ UDゴシック" panose="020B0400000000000000" pitchFamily="49" charset="-128"/>
            </a:endParaRPr>
          </a:p>
        </p:txBody>
      </p:sp>
      <p:pic>
        <p:nvPicPr>
          <p:cNvPr id="15" name="図 14">
            <a:extLst>
              <a:ext uri="{FF2B5EF4-FFF2-40B4-BE49-F238E27FC236}">
                <a16:creationId xmlns:a16="http://schemas.microsoft.com/office/drawing/2014/main" id="{909206C7-721D-07C9-6D13-B71F7CBFD670}"/>
              </a:ext>
            </a:extLst>
          </p:cNvPr>
          <p:cNvPicPr>
            <a:picLocks noChangeAspect="1"/>
          </p:cNvPicPr>
          <p:nvPr/>
        </p:nvPicPr>
        <p:blipFill>
          <a:blip r:embed="rId2"/>
          <a:stretch>
            <a:fillRect/>
          </a:stretch>
        </p:blipFill>
        <p:spPr>
          <a:xfrm>
            <a:off x="4766680" y="1458699"/>
            <a:ext cx="4809133" cy="3172981"/>
          </a:xfrm>
          <a:prstGeom prst="rect">
            <a:avLst/>
          </a:prstGeom>
        </p:spPr>
      </p:pic>
      <p:pic>
        <p:nvPicPr>
          <p:cNvPr id="21" name="図 20">
            <a:extLst>
              <a:ext uri="{FF2B5EF4-FFF2-40B4-BE49-F238E27FC236}">
                <a16:creationId xmlns:a16="http://schemas.microsoft.com/office/drawing/2014/main" id="{7AE28948-C142-5328-675C-C668C6C04B59}"/>
              </a:ext>
            </a:extLst>
          </p:cNvPr>
          <p:cNvPicPr>
            <a:picLocks noChangeAspect="1"/>
          </p:cNvPicPr>
          <p:nvPr/>
        </p:nvPicPr>
        <p:blipFill>
          <a:blip r:embed="rId3"/>
          <a:stretch>
            <a:fillRect/>
          </a:stretch>
        </p:blipFill>
        <p:spPr>
          <a:xfrm>
            <a:off x="4698603" y="1310166"/>
            <a:ext cx="4945285" cy="3533031"/>
          </a:xfrm>
          <a:prstGeom prst="rect">
            <a:avLst/>
          </a:prstGeom>
        </p:spPr>
      </p:pic>
    </p:spTree>
    <p:extLst>
      <p:ext uri="{BB962C8B-B14F-4D97-AF65-F5344CB8AC3E}">
        <p14:creationId xmlns:p14="http://schemas.microsoft.com/office/powerpoint/2010/main" val="335767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262E0F3-922B-D764-7E5F-0EA4B741961D}"/>
              </a:ext>
            </a:extLst>
          </p:cNvPr>
          <p:cNvSpPr txBox="1"/>
          <p:nvPr/>
        </p:nvSpPr>
        <p:spPr>
          <a:xfrm>
            <a:off x="210312" y="213170"/>
            <a:ext cx="8147304" cy="430887"/>
          </a:xfrm>
          <a:prstGeom prst="rect">
            <a:avLst/>
          </a:prstGeom>
          <a:solidFill>
            <a:schemeClr val="bg1"/>
          </a:solidFill>
        </p:spPr>
        <p:txBody>
          <a:bodyPr wrap="square">
            <a:spAutoFit/>
          </a:bodyPr>
          <a:lstStyle/>
          <a:p>
            <a:r>
              <a:rPr lang="ja-JP" altLang="en-US" sz="2200"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葡萄ジベレリン処理塗布器　</a:t>
            </a:r>
            <a:r>
              <a:rPr lang="en-US" altLang="ja-JP" sz="2200"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GA1</a:t>
            </a:r>
            <a:r>
              <a:rPr lang="ja-JP" altLang="en-US" sz="2200"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a:t>
            </a:r>
            <a:r>
              <a:rPr lang="en-US" altLang="ja-JP" sz="2200"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GA2</a:t>
            </a:r>
            <a:r>
              <a:rPr lang="ja-JP" altLang="en-US" sz="2200" b="1"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取扱説明書　（概要版）　　　　　</a:t>
            </a:r>
            <a:endParaRPr lang="ja-JP" altLang="en-US" sz="2200" b="1" dirty="0">
              <a:latin typeface="BIZ UDゴシック" panose="020B0400000000000000" pitchFamily="49" charset="-128"/>
              <a:ea typeface="BIZ UDゴシック" panose="020B0400000000000000" pitchFamily="49" charset="-128"/>
            </a:endParaRPr>
          </a:p>
        </p:txBody>
      </p:sp>
      <p:pic>
        <p:nvPicPr>
          <p:cNvPr id="6" name="図 5">
            <a:extLst>
              <a:ext uri="{FF2B5EF4-FFF2-40B4-BE49-F238E27FC236}">
                <a16:creationId xmlns:a16="http://schemas.microsoft.com/office/drawing/2014/main" id="{00000000-0008-0000-0000-0000B200000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8008" t="-410" r="10777" b="8368"/>
          <a:stretch/>
        </p:blipFill>
        <p:spPr>
          <a:xfrm rot="5400000">
            <a:off x="159315" y="1166018"/>
            <a:ext cx="1957364" cy="1855371"/>
          </a:xfrm>
          <a:prstGeom prst="rect">
            <a:avLst/>
          </a:prstGeom>
          <a:ln>
            <a:solidFill>
              <a:schemeClr val="tx1"/>
            </a:solidFill>
          </a:ln>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00000000-0008-0000-0000-00002000000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0312" y="3159300"/>
            <a:ext cx="4490697" cy="3106827"/>
          </a:xfrm>
          <a:prstGeom prst="rect">
            <a:avLst/>
          </a:prstGeom>
          <a:ln>
            <a:solidFill>
              <a:schemeClr val="tx1"/>
            </a:solidFill>
          </a:ln>
          <a:effectLst>
            <a:outerShdw blurRad="50800" dist="38100" dir="2700000" algn="tl" rotWithShape="0">
              <a:prstClr val="black">
                <a:alpha val="40000"/>
              </a:prstClr>
            </a:outerShdw>
          </a:effectLst>
        </p:spPr>
      </p:pic>
      <p:pic>
        <p:nvPicPr>
          <p:cNvPr id="11" name="図 10">
            <a:extLst>
              <a:ext uri="{FF2B5EF4-FFF2-40B4-BE49-F238E27FC236}">
                <a16:creationId xmlns:a16="http://schemas.microsoft.com/office/drawing/2014/main" id="{9B48D914-27E5-2CCE-F73F-B8375B96C904}"/>
              </a:ext>
            </a:extLst>
          </p:cNvPr>
          <p:cNvPicPr>
            <a:picLocks noChangeAspect="1"/>
          </p:cNvPicPr>
          <p:nvPr/>
        </p:nvPicPr>
        <p:blipFill>
          <a:blip r:embed="rId4"/>
          <a:stretch>
            <a:fillRect/>
          </a:stretch>
        </p:blipFill>
        <p:spPr>
          <a:xfrm>
            <a:off x="7442381" y="5262214"/>
            <a:ext cx="1709430" cy="1121473"/>
          </a:xfrm>
          <a:prstGeom prst="rect">
            <a:avLst/>
          </a:prstGeom>
        </p:spPr>
      </p:pic>
      <p:pic>
        <p:nvPicPr>
          <p:cNvPr id="13" name="図 12">
            <a:extLst>
              <a:ext uri="{FF2B5EF4-FFF2-40B4-BE49-F238E27FC236}">
                <a16:creationId xmlns:a16="http://schemas.microsoft.com/office/drawing/2014/main" id="{F14B2B85-F961-9DA3-D546-18DB711CB6C3}"/>
              </a:ext>
            </a:extLst>
          </p:cNvPr>
          <p:cNvPicPr>
            <a:picLocks noChangeAspect="1"/>
          </p:cNvPicPr>
          <p:nvPr/>
        </p:nvPicPr>
        <p:blipFill>
          <a:blip r:embed="rId5"/>
          <a:stretch>
            <a:fillRect/>
          </a:stretch>
        </p:blipFill>
        <p:spPr>
          <a:xfrm>
            <a:off x="5447157" y="5238390"/>
            <a:ext cx="1209675" cy="1066800"/>
          </a:xfrm>
          <a:prstGeom prst="rect">
            <a:avLst/>
          </a:prstGeom>
        </p:spPr>
      </p:pic>
      <p:sp>
        <p:nvSpPr>
          <p:cNvPr id="14" name="正方形/長方形 13">
            <a:extLst>
              <a:ext uri="{FF2B5EF4-FFF2-40B4-BE49-F238E27FC236}">
                <a16:creationId xmlns:a16="http://schemas.microsoft.com/office/drawing/2014/main" id="{281C1D25-B0C8-9BFB-F799-2ADBEC54CF96}"/>
              </a:ext>
            </a:extLst>
          </p:cNvPr>
          <p:cNvSpPr/>
          <p:nvPr/>
        </p:nvSpPr>
        <p:spPr>
          <a:xfrm rot="2978033">
            <a:off x="6392674" y="5648819"/>
            <a:ext cx="373116"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D587A18-9EE3-C330-7D5A-8C5DA53E3D16}"/>
              </a:ext>
            </a:extLst>
          </p:cNvPr>
          <p:cNvSpPr/>
          <p:nvPr/>
        </p:nvSpPr>
        <p:spPr>
          <a:xfrm rot="8569236">
            <a:off x="5279028" y="5467788"/>
            <a:ext cx="373116"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4798907-128A-E208-06A1-723989B1C339}"/>
              </a:ext>
            </a:extLst>
          </p:cNvPr>
          <p:cNvSpPr/>
          <p:nvPr/>
        </p:nvSpPr>
        <p:spPr>
          <a:xfrm rot="8569236">
            <a:off x="5306805" y="5107455"/>
            <a:ext cx="725377" cy="309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BCBC3F1-9D1D-786D-D7EA-BC0C04638EE4}"/>
              </a:ext>
            </a:extLst>
          </p:cNvPr>
          <p:cNvSpPr/>
          <p:nvPr/>
        </p:nvSpPr>
        <p:spPr>
          <a:xfrm rot="7987655">
            <a:off x="8724877" y="4946830"/>
            <a:ext cx="448529" cy="86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D70F33E-E07D-4095-67AA-83E0B000E650}"/>
              </a:ext>
            </a:extLst>
          </p:cNvPr>
          <p:cNvSpPr txBox="1"/>
          <p:nvPr/>
        </p:nvSpPr>
        <p:spPr>
          <a:xfrm>
            <a:off x="1975104" y="887730"/>
            <a:ext cx="2725905" cy="3323987"/>
          </a:xfrm>
          <a:prstGeom prst="rect">
            <a:avLst/>
          </a:prstGeom>
          <a:solidFill>
            <a:srgbClr val="92D050"/>
          </a:solidFill>
          <a:ln>
            <a:noFill/>
          </a:ln>
          <a:scene3d>
            <a:camera prst="orthographicFront"/>
            <a:lightRig rig="threePt" dir="t"/>
          </a:scene3d>
          <a:sp3d>
            <a:bevelT/>
          </a:sp3d>
        </p:spPr>
        <p:txBody>
          <a:bodyPr wrap="square" rtlCol="0">
            <a:spAutoFit/>
          </a:bodyPr>
          <a:lstStyle/>
          <a:p>
            <a:pPr marL="342900" indent="-342900">
              <a:lnSpc>
                <a:spcPts val="1800"/>
              </a:lnSpc>
              <a:buFont typeface="+mj-ea"/>
              <a:buAutoNum type="circleNumDbPlain"/>
            </a:pPr>
            <a:r>
              <a:rPr kumimoji="1" lang="ja-JP" altLang="en-US" sz="1600" dirty="0">
                <a:latin typeface="BIZ UDゴシック" panose="020B0400000000000000" pitchFamily="49" charset="-128"/>
                <a:ea typeface="BIZ UDゴシック" panose="020B0400000000000000" pitchFamily="49" charset="-128"/>
              </a:rPr>
              <a:t>電源</a:t>
            </a:r>
            <a:r>
              <a:rPr kumimoji="1" lang="en-US" altLang="ja-JP" sz="1600" dirty="0">
                <a:latin typeface="BIZ UDゴシック" panose="020B0400000000000000" pitchFamily="49" charset="-128"/>
                <a:ea typeface="BIZ UDゴシック" panose="020B0400000000000000" pitchFamily="49" charset="-128"/>
              </a:rPr>
              <a:t>SW</a:t>
            </a:r>
            <a:r>
              <a:rPr kumimoji="1" lang="ja-JP" altLang="en-US" sz="1600" dirty="0">
                <a:latin typeface="BIZ UDゴシック" panose="020B0400000000000000" pitchFamily="49" charset="-128"/>
                <a:ea typeface="BIZ UDゴシック" panose="020B0400000000000000" pitchFamily="49" charset="-128"/>
              </a:rPr>
              <a:t>を</a:t>
            </a:r>
            <a:r>
              <a:rPr kumimoji="1" lang="en-US" altLang="ja-JP" sz="1600" dirty="0">
                <a:latin typeface="BIZ UDゴシック" panose="020B0400000000000000" pitchFamily="49" charset="-128"/>
                <a:ea typeface="BIZ UDゴシック" panose="020B0400000000000000" pitchFamily="49" charset="-128"/>
              </a:rPr>
              <a:t>ON</a:t>
            </a:r>
            <a:r>
              <a:rPr kumimoji="1" lang="ja-JP" altLang="en-US" sz="1600" dirty="0">
                <a:latin typeface="BIZ UDゴシック" panose="020B0400000000000000" pitchFamily="49" charset="-128"/>
                <a:ea typeface="BIZ UDゴシック" panose="020B0400000000000000" pitchFamily="49" charset="-128"/>
              </a:rPr>
              <a:t>（</a:t>
            </a:r>
            <a:r>
              <a:rPr kumimoji="1" lang="en-US" altLang="ja-JP" sz="1600" dirty="0">
                <a:latin typeface="BIZ UDゴシック" panose="020B0400000000000000" pitchFamily="49" charset="-128"/>
                <a:ea typeface="BIZ UDゴシック" panose="020B0400000000000000" pitchFamily="49" charset="-128"/>
              </a:rPr>
              <a:t>SW</a:t>
            </a:r>
            <a:r>
              <a:rPr kumimoji="1" lang="ja-JP" altLang="en-US" sz="1600" dirty="0">
                <a:latin typeface="BIZ UDゴシック" panose="020B0400000000000000" pitchFamily="49" charset="-128"/>
                <a:ea typeface="BIZ UDゴシック" panose="020B0400000000000000" pitchFamily="49" charset="-128"/>
              </a:rPr>
              <a:t>の</a:t>
            </a:r>
            <a:r>
              <a:rPr kumimoji="1" lang="en-US" altLang="ja-JP" sz="1600" dirty="0">
                <a:latin typeface="BIZ UDゴシック" panose="020B0400000000000000" pitchFamily="49" charset="-128"/>
                <a:ea typeface="BIZ UDゴシック" panose="020B0400000000000000" pitchFamily="49" charset="-128"/>
              </a:rPr>
              <a:t>LED</a:t>
            </a:r>
            <a:r>
              <a:rPr kumimoji="1" lang="ja-JP" altLang="en-US" sz="1600" dirty="0">
                <a:latin typeface="BIZ UDゴシック" panose="020B0400000000000000" pitchFamily="49" charset="-128"/>
                <a:ea typeface="BIZ UDゴシック" panose="020B0400000000000000" pitchFamily="49" charset="-128"/>
              </a:rPr>
              <a:t>が点灯する</a:t>
            </a:r>
            <a:endParaRPr kumimoji="1" lang="en-US" altLang="ja-JP" sz="1600" dirty="0">
              <a:latin typeface="BIZ UDゴシック" panose="020B0400000000000000" pitchFamily="49" charset="-128"/>
              <a:ea typeface="BIZ UDゴシック" panose="020B0400000000000000" pitchFamily="49" charset="-128"/>
            </a:endParaRPr>
          </a:p>
          <a:p>
            <a:pPr marL="342900" indent="-342900">
              <a:lnSpc>
                <a:spcPts val="1800"/>
              </a:lnSpc>
              <a:buFont typeface="+mj-ea"/>
              <a:buAutoNum type="circleNumDbPlain"/>
            </a:pPr>
            <a:r>
              <a:rPr kumimoji="1" lang="ja-JP" altLang="en-US" sz="1600" dirty="0">
                <a:latin typeface="BIZ UDゴシック" panose="020B0400000000000000" pitchFamily="49" charset="-128"/>
                <a:ea typeface="BIZ UDゴシック" panose="020B0400000000000000" pitchFamily="49" charset="-128"/>
              </a:rPr>
              <a:t>ポンプ</a:t>
            </a:r>
            <a:r>
              <a:rPr kumimoji="1" lang="en-US" altLang="ja-JP" sz="1600" dirty="0">
                <a:latin typeface="BIZ UDゴシック" panose="020B0400000000000000" pitchFamily="49" charset="-128"/>
                <a:ea typeface="BIZ UDゴシック" panose="020B0400000000000000" pitchFamily="49" charset="-128"/>
              </a:rPr>
              <a:t>SW</a:t>
            </a:r>
            <a:r>
              <a:rPr kumimoji="1" lang="ja-JP" altLang="en-US" sz="1600" dirty="0">
                <a:latin typeface="BIZ UDゴシック" panose="020B0400000000000000" pitchFamily="49" charset="-128"/>
                <a:ea typeface="BIZ UDゴシック" panose="020B0400000000000000" pitchFamily="49" charset="-128"/>
              </a:rPr>
              <a:t>でポンプを回す。（シャワー部から液がでる	</a:t>
            </a:r>
          </a:p>
          <a:p>
            <a:pPr marL="342900" indent="-342900">
              <a:lnSpc>
                <a:spcPts val="1800"/>
              </a:lnSpc>
              <a:buFont typeface="+mj-ea"/>
              <a:buAutoNum type="circleNumDbPlain"/>
            </a:pPr>
            <a:r>
              <a:rPr kumimoji="1" lang="ja-JP" altLang="en-US" sz="1600" dirty="0">
                <a:latin typeface="BIZ UDゴシック" panose="020B0400000000000000" pitchFamily="49" charset="-128"/>
                <a:ea typeface="BIZ UDゴシック" panose="020B0400000000000000" pitchFamily="49" charset="-128"/>
              </a:rPr>
              <a:t>流量調整ボリュームでシャワーの強さを調整する	</a:t>
            </a:r>
          </a:p>
          <a:p>
            <a:pPr marL="342900" indent="-342900">
              <a:lnSpc>
                <a:spcPts val="1800"/>
              </a:lnSpc>
              <a:buFont typeface="+mj-ea"/>
              <a:buAutoNum type="circleNumDbPlain"/>
            </a:pPr>
            <a:r>
              <a:rPr kumimoji="1" lang="ja-JP" altLang="en-US" sz="1600" dirty="0">
                <a:latin typeface="BIZ UDゴシック" panose="020B0400000000000000" pitchFamily="49" charset="-128"/>
                <a:ea typeface="BIZ UDゴシック" panose="020B0400000000000000" pitchFamily="49" charset="-128"/>
              </a:rPr>
              <a:t>ポンプは</a:t>
            </a:r>
            <a:r>
              <a:rPr kumimoji="1" lang="en-US" altLang="ja-JP" sz="1600" dirty="0">
                <a:latin typeface="BIZ UDゴシック" panose="020B0400000000000000" pitchFamily="49" charset="-128"/>
                <a:ea typeface="BIZ UDゴシック" panose="020B0400000000000000" pitchFamily="49" charset="-128"/>
              </a:rPr>
              <a:t>ON</a:t>
            </a:r>
            <a:r>
              <a:rPr kumimoji="1" lang="ja-JP" altLang="en-US" sz="1600" dirty="0">
                <a:latin typeface="BIZ UDゴシック" panose="020B0400000000000000" pitchFamily="49" charset="-128"/>
                <a:ea typeface="BIZ UDゴシック" panose="020B0400000000000000" pitchFamily="49" charset="-128"/>
              </a:rPr>
              <a:t>のままにして、薬液を供給し続け、房を変えて塗布	</a:t>
            </a:r>
          </a:p>
          <a:p>
            <a:pPr marL="342900" indent="-342900">
              <a:lnSpc>
                <a:spcPts val="1800"/>
              </a:lnSpc>
              <a:buFont typeface="+mj-ea"/>
              <a:buAutoNum type="circleNumDbPlain"/>
            </a:pPr>
            <a:r>
              <a:rPr kumimoji="1" lang="ja-JP" altLang="en-US" sz="1600" dirty="0">
                <a:latin typeface="BIZ UDゴシック" panose="020B0400000000000000" pitchFamily="49" charset="-128"/>
                <a:ea typeface="BIZ UDゴシック" panose="020B0400000000000000" pitchFamily="49" charset="-128"/>
              </a:rPr>
              <a:t>２０～３０房を目安に、フィルタに溜まった花かすを落とす</a:t>
            </a:r>
          </a:p>
        </p:txBody>
      </p:sp>
      <p:pic>
        <p:nvPicPr>
          <p:cNvPr id="20" name="図 19">
            <a:extLst>
              <a:ext uri="{FF2B5EF4-FFF2-40B4-BE49-F238E27FC236}">
                <a16:creationId xmlns:a16="http://schemas.microsoft.com/office/drawing/2014/main" id="{33B2218B-4232-DB7F-CE8C-66B3A1743967}"/>
              </a:ext>
            </a:extLst>
          </p:cNvPr>
          <p:cNvPicPr>
            <a:picLocks noChangeAspect="1"/>
          </p:cNvPicPr>
          <p:nvPr/>
        </p:nvPicPr>
        <p:blipFill>
          <a:blip r:embed="rId6"/>
          <a:stretch>
            <a:fillRect/>
          </a:stretch>
        </p:blipFill>
        <p:spPr>
          <a:xfrm>
            <a:off x="4948158" y="1020669"/>
            <a:ext cx="4717944" cy="3729422"/>
          </a:xfrm>
          <a:prstGeom prst="rect">
            <a:avLst/>
          </a:prstGeom>
          <a:ln>
            <a:solidFill>
              <a:schemeClr val="tx1"/>
            </a:solidFill>
          </a:ln>
          <a:effectLst>
            <a:outerShdw blurRad="50800" dist="38100" dir="2700000" algn="tl" rotWithShape="0">
              <a:prstClr val="black">
                <a:alpha val="40000"/>
              </a:prstClr>
            </a:outerShdw>
          </a:effectLst>
        </p:spPr>
      </p:pic>
      <p:sp>
        <p:nvSpPr>
          <p:cNvPr id="21" name="テキスト ボックス 20">
            <a:extLst>
              <a:ext uri="{FF2B5EF4-FFF2-40B4-BE49-F238E27FC236}">
                <a16:creationId xmlns:a16="http://schemas.microsoft.com/office/drawing/2014/main" id="{557C387D-64B8-AF05-8F83-85771E4A84CA}"/>
              </a:ext>
            </a:extLst>
          </p:cNvPr>
          <p:cNvSpPr txBox="1"/>
          <p:nvPr/>
        </p:nvSpPr>
        <p:spPr>
          <a:xfrm>
            <a:off x="5031347" y="4853937"/>
            <a:ext cx="2293162" cy="400110"/>
          </a:xfrm>
          <a:prstGeom prst="rect">
            <a:avLst/>
          </a:prstGeom>
          <a:noFill/>
        </p:spPr>
        <p:txBody>
          <a:bodyPr wrap="square" rtlCol="0">
            <a:spAutoFit/>
          </a:bodyPr>
          <a:lstStyle/>
          <a:p>
            <a:pPr algn="ctr"/>
            <a:r>
              <a:rPr lang="ja-JP" altLang="en-US" sz="2000" dirty="0">
                <a:latin typeface="BIZ UDゴシック" panose="020B0400000000000000" pitchFamily="49" charset="-128"/>
                <a:ea typeface="BIZ UDゴシック" panose="020B0400000000000000" pitchFamily="49" charset="-128"/>
              </a:rPr>
              <a:t>流量調節ﾎﾞﾘｭｰﾑ</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22" name="テキスト ボックス 21">
            <a:extLst>
              <a:ext uri="{FF2B5EF4-FFF2-40B4-BE49-F238E27FC236}">
                <a16:creationId xmlns:a16="http://schemas.microsoft.com/office/drawing/2014/main" id="{DDFEAA76-E629-71FB-0E71-FDAFF1A6CEC7}"/>
              </a:ext>
            </a:extLst>
          </p:cNvPr>
          <p:cNvSpPr txBox="1"/>
          <p:nvPr/>
        </p:nvSpPr>
        <p:spPr>
          <a:xfrm>
            <a:off x="7307130" y="4829419"/>
            <a:ext cx="2293162" cy="400110"/>
          </a:xfrm>
          <a:prstGeom prst="rect">
            <a:avLst/>
          </a:prstGeom>
          <a:noFill/>
        </p:spPr>
        <p:txBody>
          <a:bodyPr wrap="square" rtlCol="0">
            <a:spAutoFit/>
          </a:bodyPr>
          <a:lstStyle/>
          <a:p>
            <a:pPr algn="ctr"/>
            <a:r>
              <a:rPr kumimoji="1" lang="ja-JP" altLang="en-US" sz="2000" dirty="0">
                <a:latin typeface="BIZ UDゴシック" panose="020B0400000000000000" pitchFamily="49" charset="-128"/>
                <a:ea typeface="BIZ UDゴシック" panose="020B0400000000000000" pitchFamily="49" charset="-128"/>
              </a:rPr>
              <a:t>液圧送ﾎﾟﾝﾌﾟ</a:t>
            </a:r>
          </a:p>
        </p:txBody>
      </p:sp>
    </p:spTree>
    <p:extLst>
      <p:ext uri="{BB962C8B-B14F-4D97-AF65-F5344CB8AC3E}">
        <p14:creationId xmlns:p14="http://schemas.microsoft.com/office/powerpoint/2010/main" val="65710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0AC15F-2AB5-6679-4AFE-28F5EC4C4D29}"/>
              </a:ext>
            </a:extLst>
          </p:cNvPr>
          <p:cNvSpPr>
            <a:spLocks noGrp="1"/>
          </p:cNvSpPr>
          <p:nvPr>
            <p:ph type="title"/>
          </p:nvPr>
        </p:nvSpPr>
        <p:spPr>
          <a:xfrm>
            <a:off x="580453" y="275061"/>
            <a:ext cx="8543925" cy="845707"/>
          </a:xfrm>
        </p:spPr>
        <p:txBody>
          <a:bodyPr>
            <a:normAutofit/>
          </a:bodyPr>
          <a:lstStyle/>
          <a:p>
            <a:pPr algn="ctr"/>
            <a:r>
              <a:rPr lang="ja-JP" altLang="en-US" sz="2400" dirty="0">
                <a:latin typeface="BIZ UDゴシック" panose="020B0400000000000000" pitchFamily="49" charset="-128"/>
                <a:ea typeface="BIZ UDゴシック" panose="020B0400000000000000" pitchFamily="49" charset="-128"/>
              </a:rPr>
              <a:t>記載内容の</a:t>
            </a:r>
            <a:r>
              <a:rPr kumimoji="1" lang="ja-JP" altLang="en-US" sz="2400" dirty="0">
                <a:latin typeface="BIZ UDゴシック" panose="020B0400000000000000" pitchFamily="49" charset="-128"/>
                <a:ea typeface="BIZ UDゴシック" panose="020B0400000000000000" pitchFamily="49" charset="-128"/>
              </a:rPr>
              <a:t>根拠等</a:t>
            </a:r>
            <a:br>
              <a:rPr kumimoji="1" lang="en-US" altLang="ja-JP" sz="2400" dirty="0">
                <a:latin typeface="BIZ UDゴシック" panose="020B0400000000000000" pitchFamily="49" charset="-128"/>
                <a:ea typeface="BIZ UDゴシック" panose="020B0400000000000000" pitchFamily="49" charset="-128"/>
              </a:rPr>
            </a:br>
            <a:r>
              <a:rPr kumimoji="1" lang="ja-JP" altLang="en-US" sz="2000" dirty="0">
                <a:latin typeface="BIZ UDゴシック" panose="020B0400000000000000" pitchFamily="49" charset="-128"/>
                <a:ea typeface="BIZ UDゴシック" panose="020B0400000000000000" pitchFamily="49" charset="-128"/>
              </a:rPr>
              <a:t>（補足資料）</a:t>
            </a:r>
          </a:p>
        </p:txBody>
      </p:sp>
      <p:sp>
        <p:nvSpPr>
          <p:cNvPr id="4" name="テキスト ボックス 3">
            <a:extLst>
              <a:ext uri="{FF2B5EF4-FFF2-40B4-BE49-F238E27FC236}">
                <a16:creationId xmlns:a16="http://schemas.microsoft.com/office/drawing/2014/main" id="{591DAE02-0847-EEB3-A4BA-DA827A9E2660}"/>
              </a:ext>
            </a:extLst>
          </p:cNvPr>
          <p:cNvSpPr txBox="1"/>
          <p:nvPr/>
        </p:nvSpPr>
        <p:spPr>
          <a:xfrm>
            <a:off x="0" y="0"/>
            <a:ext cx="4426045" cy="338554"/>
          </a:xfrm>
          <a:prstGeom prst="rect">
            <a:avLst/>
          </a:prstGeom>
          <a:noFill/>
        </p:spPr>
        <p:txBody>
          <a:bodyPr wrap="square" rtlCol="0">
            <a:spAutoFit/>
          </a:bodyPr>
          <a:lstStyle/>
          <a:p>
            <a:r>
              <a:rPr kumimoji="1" lang="ja-JP" altLang="en-US" sz="1600" dirty="0"/>
              <a:t>技術（機械）名：葡萄ｼﾞﾍﾞﾚﾘﾝ処理第</a:t>
            </a:r>
            <a:r>
              <a:rPr kumimoji="1" lang="en-US" altLang="ja-JP" sz="1600" dirty="0"/>
              <a:t>2</a:t>
            </a:r>
            <a:r>
              <a:rPr kumimoji="1" lang="ja-JP" altLang="en-US" sz="1600" dirty="0"/>
              <a:t>回目塗布器</a:t>
            </a:r>
          </a:p>
        </p:txBody>
      </p:sp>
      <p:sp>
        <p:nvSpPr>
          <p:cNvPr id="5" name="スライド番号プレースホルダー 4">
            <a:extLst>
              <a:ext uri="{FF2B5EF4-FFF2-40B4-BE49-F238E27FC236}">
                <a16:creationId xmlns:a16="http://schemas.microsoft.com/office/drawing/2014/main" id="{B08C447F-1E25-A592-4AE5-8D771B04B2A9}"/>
              </a:ext>
            </a:extLst>
          </p:cNvPr>
          <p:cNvSpPr>
            <a:spLocks noGrp="1"/>
          </p:cNvSpPr>
          <p:nvPr>
            <p:ph type="sldNum" sz="quarter" idx="12"/>
          </p:nvPr>
        </p:nvSpPr>
        <p:spPr/>
        <p:txBody>
          <a:bodyPr/>
          <a:lstStyle/>
          <a:p>
            <a:fld id="{08FA7DAE-B1A8-49FD-A74C-0F3ACDC12528}" type="slidenum">
              <a:rPr kumimoji="1" lang="ja-JP" altLang="en-US" smtClean="0"/>
              <a:t>3</a:t>
            </a:fld>
            <a:endParaRPr kumimoji="1" lang="ja-JP" altLang="en-US"/>
          </a:p>
        </p:txBody>
      </p:sp>
      <p:sp>
        <p:nvSpPr>
          <p:cNvPr id="3" name="テキスト ボックス 2">
            <a:extLst>
              <a:ext uri="{FF2B5EF4-FFF2-40B4-BE49-F238E27FC236}">
                <a16:creationId xmlns:a16="http://schemas.microsoft.com/office/drawing/2014/main" id="{9142913E-D140-AA0E-0F09-57F43AF78DA2}"/>
              </a:ext>
            </a:extLst>
          </p:cNvPr>
          <p:cNvSpPr txBox="1"/>
          <p:nvPr/>
        </p:nvSpPr>
        <p:spPr>
          <a:xfrm>
            <a:off x="480060" y="992404"/>
            <a:ext cx="9128759" cy="5632311"/>
          </a:xfrm>
          <a:prstGeom prst="rect">
            <a:avLst/>
          </a:prstGeom>
          <a:noFill/>
        </p:spPr>
        <p:txBody>
          <a:bodyPr wrap="square" rtlCol="0">
            <a:spAutoFit/>
          </a:bodyPr>
          <a:lstStyle/>
          <a:p>
            <a:pPr marL="342900" indent="-342900">
              <a:buFont typeface="+mj-lt"/>
              <a:buAutoNum type="arabicPeriod"/>
            </a:pPr>
            <a:r>
              <a:rPr kumimoji="1" lang="ja-JP" altLang="en-US" sz="2000" dirty="0">
                <a:latin typeface="BIZ UDゴシック" panose="020B0400000000000000" pitchFamily="49" charset="-128"/>
                <a:ea typeface="BIZ UDゴシック" panose="020B0400000000000000" pitchFamily="49" charset="-128"/>
              </a:rPr>
              <a:t>生食用ブドウの品質や収量、販売価格等の重要な要素となる“果実無種子化”や“果実肥大化を目的とするジベレリン処理作業”については、農家、技術指導員はじめ多くの関係者の皆様との共同研究活動となりました。</a:t>
            </a:r>
            <a:endParaRPr kumimoji="1" lang="en-US" altLang="ja-JP" sz="2000" dirty="0">
              <a:latin typeface="BIZ UDゴシック" panose="020B0400000000000000" pitchFamily="49" charset="-128"/>
              <a:ea typeface="BIZ UDゴシック" panose="020B0400000000000000" pitchFamily="49" charset="-128"/>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sz="2000" dirty="0">
                <a:latin typeface="BIZ UDゴシック" panose="020B0400000000000000" pitchFamily="49" charset="-128"/>
                <a:ea typeface="BIZ UDゴシック" panose="020B0400000000000000" pitchFamily="49" charset="-128"/>
              </a:rPr>
              <a:t>一般的に広く行われているジベ作業第１回目の作業は、ジベレリン溶液をカップ等に入れ房をその溶液中に浸漬するかシャワー状の溶液を容器内で塗布する方法となっています。ジベ処理第</a:t>
            </a:r>
            <a:r>
              <a:rPr lang="en-US" altLang="ja-JP" sz="2000" dirty="0">
                <a:latin typeface="BIZ UDゴシック" panose="020B0400000000000000" pitchFamily="49" charset="-128"/>
                <a:ea typeface="BIZ UDゴシック" panose="020B0400000000000000" pitchFamily="49" charset="-128"/>
              </a:rPr>
              <a:t>1</a:t>
            </a:r>
            <a:r>
              <a:rPr lang="ja-JP" altLang="en-US" sz="2000" dirty="0">
                <a:latin typeface="BIZ UDゴシック" panose="020B0400000000000000" pitchFamily="49" charset="-128"/>
                <a:ea typeface="BIZ UDゴシック" panose="020B0400000000000000" pitchFamily="49" charset="-128"/>
              </a:rPr>
              <a:t>回目の作業の前に、高級品であるﾅｶﾞﾉﾊﾟｰﾌﾟﾙでは、花冠（ガク、花カスとも言われている）が取りにくい品種のため、サビ不良となる懸念がありますので、高品質を狙う農家さんは、事前に花冠取り作業を行う傾向があります。</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（別紙参照）</a:t>
            </a:r>
            <a:endParaRPr lang="en-US" altLang="ja-JP" sz="2000" dirty="0">
              <a:latin typeface="BIZ UDゴシック" panose="020B0400000000000000" pitchFamily="49" charset="-128"/>
              <a:ea typeface="BIZ UDゴシック" panose="020B0400000000000000" pitchFamily="49" charset="-128"/>
            </a:endParaRPr>
          </a:p>
          <a:p>
            <a:pPr marL="342900" indent="-342900">
              <a:buFont typeface="+mj-lt"/>
              <a:buAutoNum type="arabicPeriod"/>
            </a:pPr>
            <a:r>
              <a:rPr kumimoji="1" lang="ja-JP" altLang="en-US" sz="2000" dirty="0">
                <a:latin typeface="BIZ UDゴシック" panose="020B0400000000000000" pitchFamily="49" charset="-128"/>
                <a:ea typeface="BIZ UDゴシック" panose="020B0400000000000000" pitchFamily="49" charset="-128"/>
              </a:rPr>
              <a:t>本器は、</a:t>
            </a:r>
            <a:r>
              <a:rPr kumimoji="1" lang="en-US" altLang="ja-JP" sz="2000" dirty="0">
                <a:latin typeface="BIZ UDゴシック" panose="020B0400000000000000" pitchFamily="49" charset="-128"/>
                <a:ea typeface="BIZ UDゴシック" panose="020B0400000000000000" pitchFamily="49" charset="-128"/>
              </a:rPr>
              <a:t>Y</a:t>
            </a:r>
            <a:r>
              <a:rPr kumimoji="1" lang="ja-JP" altLang="en-US" sz="2000" dirty="0">
                <a:latin typeface="BIZ UDゴシック" panose="020B0400000000000000" pitchFamily="49" charset="-128"/>
                <a:ea typeface="BIZ UDゴシック" panose="020B0400000000000000" pitchFamily="49" charset="-128"/>
              </a:rPr>
              <a:t>農家様の強いご要請に基づき、“花冠取りとジベ処理第</a:t>
            </a:r>
            <a:r>
              <a:rPr kumimoji="1" lang="en-US" altLang="ja-JP" sz="2000" dirty="0">
                <a:latin typeface="BIZ UDゴシック" panose="020B0400000000000000" pitchFamily="49" charset="-128"/>
                <a:ea typeface="BIZ UDゴシック" panose="020B0400000000000000" pitchFamily="49" charset="-128"/>
              </a:rPr>
              <a:t>1</a:t>
            </a:r>
            <a:r>
              <a:rPr kumimoji="1" lang="ja-JP" altLang="en-US" sz="2000" dirty="0">
                <a:latin typeface="BIZ UDゴシック" panose="020B0400000000000000" pitchFamily="49" charset="-128"/>
                <a:ea typeface="BIZ UDゴシック" panose="020B0400000000000000" pitchFamily="49" charset="-128"/>
              </a:rPr>
              <a:t>回目作業を同時に実施する”目的で製作しております。栽培状況や品種等のバラツキもありますので、本器では溶液吐出圧力や流量をボリュームで調整できる様になっています。</a:t>
            </a:r>
            <a:r>
              <a:rPr kumimoji="1" lang="ja-JP" altLang="en-US" sz="1400" dirty="0">
                <a:latin typeface="BIZ UDゴシック" panose="020B0400000000000000" pitchFamily="49" charset="-128"/>
                <a:ea typeface="BIZ UDゴシック" panose="020B0400000000000000" pitchFamily="49" charset="-128"/>
              </a:rPr>
              <a:t>（別紙参照）</a:t>
            </a:r>
            <a:endParaRPr kumimoji="1" lang="en-US" altLang="ja-JP" sz="1400" dirty="0">
              <a:latin typeface="BIZ UDゴシック" panose="020B0400000000000000" pitchFamily="49" charset="-128"/>
              <a:ea typeface="BIZ UDゴシック" panose="020B0400000000000000" pitchFamily="49" charset="-128"/>
            </a:endParaRPr>
          </a:p>
          <a:p>
            <a:pPr marL="342900" indent="-342900">
              <a:buFont typeface="+mj-lt"/>
              <a:buAutoNum type="arabicPeriod"/>
            </a:pPr>
            <a:r>
              <a:rPr lang="ja-JP" altLang="en-US" sz="2000" dirty="0">
                <a:latin typeface="BIZ UDゴシック" panose="020B0400000000000000" pitchFamily="49" charset="-128"/>
                <a:ea typeface="BIZ UDゴシック" panose="020B0400000000000000" pitchFamily="49" charset="-128"/>
              </a:rPr>
              <a:t>吐出圧力が高くなりますので、容器の上部には房が通る星形の刻みを入れた柔らかいゴムを設置しました。蓋により高圧溶液が容器の外に飛び散るのを防止します。この蓋を房が通ることも花冠が取れやすくなっています。</a:t>
            </a:r>
            <a:endParaRPr lang="en-US" altLang="ja-JP" sz="2000" dirty="0">
              <a:latin typeface="BIZ UDゴシック" panose="020B0400000000000000" pitchFamily="49" charset="-128"/>
              <a:ea typeface="BIZ UDゴシック" panose="020B0400000000000000" pitchFamily="49" charset="-128"/>
            </a:endParaRPr>
          </a:p>
          <a:p>
            <a:pPr marL="342900" indent="-342900">
              <a:buFont typeface="+mj-lt"/>
              <a:buAutoNum type="arabicPeriod"/>
            </a:pPr>
            <a:r>
              <a:rPr kumimoji="1" lang="ja-JP" altLang="en-US" sz="2000" dirty="0">
                <a:latin typeface="BIZ UDゴシック" panose="020B0400000000000000" pitchFamily="49" charset="-128"/>
                <a:ea typeface="BIZ UDゴシック" panose="020B0400000000000000" pitchFamily="49" charset="-128"/>
              </a:rPr>
              <a:t>落下した花冠は、容器の下方に設置したフィルタで蓄積されます。容易に着脱されますので、まとめて花冠の払落しをして下さい。</a:t>
            </a:r>
          </a:p>
        </p:txBody>
      </p:sp>
    </p:spTree>
    <p:extLst>
      <p:ext uri="{BB962C8B-B14F-4D97-AF65-F5344CB8AC3E}">
        <p14:creationId xmlns:p14="http://schemas.microsoft.com/office/powerpoint/2010/main" val="92503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91DAE02-0847-EEB3-A4BA-DA827A9E2660}"/>
              </a:ext>
            </a:extLst>
          </p:cNvPr>
          <p:cNvSpPr txBox="1"/>
          <p:nvPr/>
        </p:nvSpPr>
        <p:spPr>
          <a:xfrm>
            <a:off x="0" y="0"/>
            <a:ext cx="4426045" cy="338554"/>
          </a:xfrm>
          <a:prstGeom prst="rect">
            <a:avLst/>
          </a:prstGeom>
          <a:noFill/>
        </p:spPr>
        <p:txBody>
          <a:bodyPr wrap="square" rtlCol="0">
            <a:spAutoFit/>
          </a:bodyPr>
          <a:lstStyle/>
          <a:p>
            <a:r>
              <a:rPr kumimoji="1" lang="ja-JP" altLang="en-US" sz="1600" dirty="0"/>
              <a:t>技術（機械）名：葡萄ｼﾞﾍﾞﾚﾘﾝ処理第</a:t>
            </a:r>
            <a:r>
              <a:rPr kumimoji="1" lang="en-US" altLang="ja-JP" sz="1600" dirty="0"/>
              <a:t>2</a:t>
            </a:r>
            <a:r>
              <a:rPr kumimoji="1" lang="ja-JP" altLang="en-US" sz="1600" dirty="0"/>
              <a:t>回目塗布器</a:t>
            </a:r>
          </a:p>
        </p:txBody>
      </p:sp>
      <p:sp>
        <p:nvSpPr>
          <p:cNvPr id="5" name="スライド番号プレースホルダー 4">
            <a:extLst>
              <a:ext uri="{FF2B5EF4-FFF2-40B4-BE49-F238E27FC236}">
                <a16:creationId xmlns:a16="http://schemas.microsoft.com/office/drawing/2014/main" id="{B08C447F-1E25-A592-4AE5-8D771B04B2A9}"/>
              </a:ext>
            </a:extLst>
          </p:cNvPr>
          <p:cNvSpPr>
            <a:spLocks noGrp="1"/>
          </p:cNvSpPr>
          <p:nvPr>
            <p:ph type="sldNum" sz="quarter" idx="12"/>
          </p:nvPr>
        </p:nvSpPr>
        <p:spPr/>
        <p:txBody>
          <a:bodyPr/>
          <a:lstStyle/>
          <a:p>
            <a:fld id="{08FA7DAE-B1A8-49FD-A74C-0F3ACDC12528}" type="slidenum">
              <a:rPr kumimoji="1" lang="ja-JP" altLang="en-US" smtClean="0"/>
              <a:t>4</a:t>
            </a:fld>
            <a:endParaRPr kumimoji="1" lang="ja-JP" altLang="en-US"/>
          </a:p>
        </p:txBody>
      </p:sp>
      <p:sp>
        <p:nvSpPr>
          <p:cNvPr id="6" name="テキスト ボックス 5">
            <a:extLst>
              <a:ext uri="{FF2B5EF4-FFF2-40B4-BE49-F238E27FC236}">
                <a16:creationId xmlns:a16="http://schemas.microsoft.com/office/drawing/2014/main" id="{CE5452DD-D9F3-AD27-DA87-F653C8317B47}"/>
              </a:ext>
            </a:extLst>
          </p:cNvPr>
          <p:cNvSpPr txBox="1"/>
          <p:nvPr/>
        </p:nvSpPr>
        <p:spPr>
          <a:xfrm>
            <a:off x="217074" y="461315"/>
            <a:ext cx="2983325" cy="369332"/>
          </a:xfrm>
          <a:prstGeom prst="rect">
            <a:avLst/>
          </a:prstGeom>
          <a:solidFill>
            <a:srgbClr val="002060"/>
          </a:solidFill>
        </p:spPr>
        <p:txBody>
          <a:bodyPr wrap="square" rtlCol="0">
            <a:spAutoFit/>
          </a:bodyPr>
          <a:lstStyle/>
          <a:p>
            <a:r>
              <a:rPr kumimoji="1" lang="ja-JP" altLang="en-US" dirty="0">
                <a:solidFill>
                  <a:schemeClr val="bg1"/>
                </a:solidFill>
                <a:latin typeface="BIZ UDゴシック" panose="020B0400000000000000" pitchFamily="49" charset="-128"/>
                <a:ea typeface="BIZ UDゴシック" panose="020B0400000000000000" pitchFamily="49" charset="-128"/>
              </a:rPr>
              <a:t>総合調査報告</a:t>
            </a:r>
          </a:p>
        </p:txBody>
      </p:sp>
      <p:pic>
        <p:nvPicPr>
          <p:cNvPr id="12" name="図 11">
            <a:extLst>
              <a:ext uri="{FF2B5EF4-FFF2-40B4-BE49-F238E27FC236}">
                <a16:creationId xmlns:a16="http://schemas.microsoft.com/office/drawing/2014/main" id="{9FD00DDC-D648-DEE5-910C-0E3B2A9EB4F4}"/>
              </a:ext>
            </a:extLst>
          </p:cNvPr>
          <p:cNvPicPr>
            <a:picLocks noChangeAspect="1"/>
          </p:cNvPicPr>
          <p:nvPr/>
        </p:nvPicPr>
        <p:blipFill>
          <a:blip r:embed="rId2"/>
          <a:stretch>
            <a:fillRect/>
          </a:stretch>
        </p:blipFill>
        <p:spPr>
          <a:xfrm>
            <a:off x="4426045" y="770913"/>
            <a:ext cx="4776977" cy="3686269"/>
          </a:xfrm>
          <a:prstGeom prst="rect">
            <a:avLst/>
          </a:prstGeom>
          <a:ln>
            <a:solidFill>
              <a:schemeClr val="tx1"/>
            </a:solidFill>
          </a:ln>
          <a:effectLst>
            <a:outerShdw blurRad="50800" dist="139700" dir="2700000" algn="tl" rotWithShape="0">
              <a:prstClr val="black">
                <a:alpha val="40000"/>
              </a:prstClr>
            </a:outerShdw>
          </a:effectLst>
        </p:spPr>
      </p:pic>
      <p:pic>
        <p:nvPicPr>
          <p:cNvPr id="8" name="図 7">
            <a:extLst>
              <a:ext uri="{FF2B5EF4-FFF2-40B4-BE49-F238E27FC236}">
                <a16:creationId xmlns:a16="http://schemas.microsoft.com/office/drawing/2014/main" id="{7BF75AEA-9DB6-D8C1-2DDB-5B6AECA56537}"/>
              </a:ext>
            </a:extLst>
          </p:cNvPr>
          <p:cNvPicPr>
            <a:picLocks noChangeAspect="1"/>
          </p:cNvPicPr>
          <p:nvPr/>
        </p:nvPicPr>
        <p:blipFill>
          <a:blip r:embed="rId3"/>
          <a:stretch>
            <a:fillRect/>
          </a:stretch>
        </p:blipFill>
        <p:spPr>
          <a:xfrm>
            <a:off x="603122" y="1514333"/>
            <a:ext cx="5194554" cy="2997086"/>
          </a:xfrm>
          <a:prstGeom prst="rect">
            <a:avLst/>
          </a:prstGeom>
          <a:ln>
            <a:solidFill>
              <a:schemeClr val="tx1"/>
            </a:solidFill>
          </a:ln>
          <a:effectLst>
            <a:outerShdw blurRad="50800" dist="139700" dir="2700000" algn="tl" rotWithShape="0">
              <a:prstClr val="black">
                <a:alpha val="40000"/>
              </a:prstClr>
            </a:outerShdw>
          </a:effectLst>
        </p:spPr>
      </p:pic>
      <p:pic>
        <p:nvPicPr>
          <p:cNvPr id="10" name="図 9">
            <a:extLst>
              <a:ext uri="{FF2B5EF4-FFF2-40B4-BE49-F238E27FC236}">
                <a16:creationId xmlns:a16="http://schemas.microsoft.com/office/drawing/2014/main" id="{069DD2E9-C794-E7AE-DD19-B60BA307AF39}"/>
              </a:ext>
            </a:extLst>
          </p:cNvPr>
          <p:cNvPicPr>
            <a:picLocks noChangeAspect="1"/>
          </p:cNvPicPr>
          <p:nvPr/>
        </p:nvPicPr>
        <p:blipFill>
          <a:blip r:embed="rId4"/>
          <a:stretch>
            <a:fillRect/>
          </a:stretch>
        </p:blipFill>
        <p:spPr>
          <a:xfrm>
            <a:off x="3200399" y="3930281"/>
            <a:ext cx="4352545" cy="2730796"/>
          </a:xfrm>
          <a:prstGeom prst="rect">
            <a:avLst/>
          </a:prstGeom>
          <a:solidFill>
            <a:srgbClr val="002060"/>
          </a:solidFill>
          <a:ln>
            <a:solidFill>
              <a:schemeClr val="tx1"/>
            </a:solidFill>
          </a:ln>
          <a:effectLst>
            <a:outerShdw blurRad="50800" dist="139700" dir="2700000" algn="tl" rotWithShape="0">
              <a:prstClr val="black">
                <a:alpha val="40000"/>
              </a:prstClr>
            </a:outerShdw>
          </a:effectLst>
        </p:spPr>
      </p:pic>
      <p:sp>
        <p:nvSpPr>
          <p:cNvPr id="2" name="正方形/長方形 1">
            <a:extLst>
              <a:ext uri="{FF2B5EF4-FFF2-40B4-BE49-F238E27FC236}">
                <a16:creationId xmlns:a16="http://schemas.microsoft.com/office/drawing/2014/main" id="{4CBD2423-14F3-F3D9-97B1-3422CF993797}"/>
              </a:ext>
            </a:extLst>
          </p:cNvPr>
          <p:cNvSpPr/>
          <p:nvPr/>
        </p:nvSpPr>
        <p:spPr>
          <a:xfrm>
            <a:off x="7763256" y="1014984"/>
            <a:ext cx="429768" cy="356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4BDB53E-E31D-F0D3-2C1F-39DF7CC5E651}"/>
              </a:ext>
            </a:extLst>
          </p:cNvPr>
          <p:cNvSpPr txBox="1"/>
          <p:nvPr/>
        </p:nvSpPr>
        <p:spPr>
          <a:xfrm>
            <a:off x="1356344" y="2591187"/>
            <a:ext cx="2316480" cy="615553"/>
          </a:xfrm>
          <a:prstGeom prst="rect">
            <a:avLst/>
          </a:prstGeom>
          <a:solidFill>
            <a:srgbClr val="FF0000"/>
          </a:solidFill>
        </p:spPr>
        <p:txBody>
          <a:bodyPr wrap="square" rtlCol="0">
            <a:spAutoFit/>
          </a:bodyPr>
          <a:lstStyle/>
          <a:p>
            <a:pPr algn="ctr"/>
            <a:r>
              <a:rPr kumimoji="1" lang="ja-JP" altLang="en-US" sz="1600" dirty="0">
                <a:latin typeface="BIZ UDゴシック" panose="020B0400000000000000" pitchFamily="49" charset="-128"/>
                <a:ea typeface="BIZ UDゴシック" panose="020B0400000000000000" pitchFamily="49" charset="-128"/>
              </a:rPr>
              <a:t>葡萄ｼﾞﾍﾞﾚﾘﾝ処理塗布器（</a:t>
            </a:r>
            <a:r>
              <a:rPr kumimoji="1" lang="en-US" altLang="ja-JP" sz="1600" dirty="0">
                <a:latin typeface="BIZ UDゴシック" panose="020B0400000000000000" pitchFamily="49" charset="-128"/>
                <a:ea typeface="BIZ UDゴシック" panose="020B0400000000000000" pitchFamily="49" charset="-128"/>
              </a:rPr>
              <a:t>GA1</a:t>
            </a:r>
            <a:r>
              <a:rPr kumimoji="1" lang="ja-JP" altLang="en-US" sz="1600" dirty="0">
                <a:latin typeface="BIZ UDゴシック" panose="020B0400000000000000" pitchFamily="49" charset="-128"/>
                <a:ea typeface="BIZ UDゴシック" panose="020B0400000000000000" pitchFamily="49" charset="-128"/>
              </a:rPr>
              <a:t>＆</a:t>
            </a:r>
            <a:r>
              <a:rPr kumimoji="1" lang="ja-JP" altLang="en-US" sz="1800" dirty="0">
                <a:latin typeface="BIZ UDゴシック" panose="020B0400000000000000" pitchFamily="49" charset="-128"/>
                <a:ea typeface="BIZ UDゴシック" panose="020B0400000000000000" pitchFamily="49" charset="-128"/>
              </a:rPr>
              <a:t>２）</a:t>
            </a:r>
            <a:endParaRPr kumimoji="1" lang="ja-JP" altLang="en-US" dirty="0">
              <a:latin typeface="BIZ UDゴシック" panose="020B0400000000000000" pitchFamily="49" charset="-128"/>
              <a:ea typeface="BIZ UDゴシック" panose="020B0400000000000000" pitchFamily="49" charset="-128"/>
            </a:endParaRPr>
          </a:p>
        </p:txBody>
      </p:sp>
      <p:cxnSp>
        <p:nvCxnSpPr>
          <p:cNvPr id="13" name="コネクタ: カギ線 12">
            <a:extLst>
              <a:ext uri="{FF2B5EF4-FFF2-40B4-BE49-F238E27FC236}">
                <a16:creationId xmlns:a16="http://schemas.microsoft.com/office/drawing/2014/main" id="{F391E38D-8A08-63A0-A641-D093A040E5A1}"/>
              </a:ext>
            </a:extLst>
          </p:cNvPr>
          <p:cNvCxnSpPr/>
          <p:nvPr/>
        </p:nvCxnSpPr>
        <p:spPr>
          <a:xfrm>
            <a:off x="3672824" y="2898963"/>
            <a:ext cx="1280176" cy="400497"/>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コネクタ: カギ線 16">
            <a:extLst>
              <a:ext uri="{FF2B5EF4-FFF2-40B4-BE49-F238E27FC236}">
                <a16:creationId xmlns:a16="http://schemas.microsoft.com/office/drawing/2014/main" id="{55096501-BFE5-5BD9-9EB7-7A7AAF853CCE}"/>
              </a:ext>
            </a:extLst>
          </p:cNvPr>
          <p:cNvCxnSpPr/>
          <p:nvPr/>
        </p:nvCxnSpPr>
        <p:spPr>
          <a:xfrm flipV="1">
            <a:off x="3672824" y="2346960"/>
            <a:ext cx="1225646" cy="407542"/>
          </a:xfrm>
          <a:prstGeom prst="bentConnector3">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26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D5B7766-2339-DA53-C1CE-E26A5A2960C1}"/>
              </a:ext>
            </a:extLst>
          </p:cNvPr>
          <p:cNvSpPr txBox="1"/>
          <p:nvPr/>
        </p:nvSpPr>
        <p:spPr>
          <a:xfrm>
            <a:off x="235265" y="1147703"/>
            <a:ext cx="3091059" cy="3944413"/>
          </a:xfrm>
          <a:prstGeom prst="rect">
            <a:avLst/>
          </a:prstGeom>
          <a:solidFill>
            <a:schemeClr val="bg1"/>
          </a:solidFill>
          <a:ln>
            <a:solidFill>
              <a:schemeClr val="tx1"/>
            </a:solidFill>
          </a:ln>
          <a:effectLst>
            <a:outerShdw blurRad="50800" dist="139700" dir="2700000" algn="tl" rotWithShape="0">
              <a:prstClr val="black">
                <a:alpha val="40000"/>
              </a:prstClr>
            </a:outerShdw>
          </a:effectLst>
        </p:spPr>
        <p:txBody>
          <a:bodyPr wrap="square" rtlCol="0">
            <a:spAutoFit/>
          </a:bodyPr>
          <a:lstStyle/>
          <a:p>
            <a:r>
              <a:rPr lang="en-US" altLang="ja-JP" sz="1625" dirty="0">
                <a:latin typeface="BIZ UDゴシック" panose="020B0400000000000000" pitchFamily="49" charset="-128"/>
                <a:ea typeface="BIZ UDゴシック" panose="020B0400000000000000" pitchFamily="49" charset="-128"/>
              </a:rPr>
              <a:t>Y</a:t>
            </a:r>
            <a:r>
              <a:rPr lang="ja-JP" altLang="en-US" sz="1625" dirty="0">
                <a:latin typeface="BIZ UDゴシック" panose="020B0400000000000000" pitchFamily="49" charset="-128"/>
                <a:ea typeface="BIZ UDゴシック" panose="020B0400000000000000" pitchFamily="49" charset="-128"/>
              </a:rPr>
              <a:t>農園からの要望</a:t>
            </a:r>
            <a:endParaRPr lang="en-US" altLang="ja-JP" sz="1625" dirty="0">
              <a:latin typeface="BIZ UDゴシック" panose="020B0400000000000000" pitchFamily="49" charset="-128"/>
              <a:ea typeface="BIZ UDゴシック" panose="020B0400000000000000" pitchFamily="49" charset="-128"/>
            </a:endParaRPr>
          </a:p>
          <a:p>
            <a:r>
              <a:rPr lang="ja-JP" altLang="en-US" sz="1463" dirty="0">
                <a:latin typeface="BIZ UDゴシック" panose="020B0400000000000000" pitchFamily="49" charset="-128"/>
                <a:ea typeface="BIZ UDゴシック" panose="020B0400000000000000" pitchFamily="49" charset="-128"/>
              </a:rPr>
              <a:t>「果実の</a:t>
            </a:r>
            <a:r>
              <a:rPr lang="ja-JP" altLang="en-US" sz="1463" u="sng" dirty="0">
                <a:solidFill>
                  <a:srgbClr val="FF0000"/>
                </a:solidFill>
                <a:latin typeface="BIZ UDゴシック" panose="020B0400000000000000" pitchFamily="49" charset="-128"/>
                <a:ea typeface="BIZ UDゴシック" panose="020B0400000000000000" pitchFamily="49" charset="-128"/>
              </a:rPr>
              <a:t>根元のガク“花カス”をジベレリン処理第</a:t>
            </a:r>
            <a:r>
              <a:rPr lang="en-US" altLang="ja-JP" sz="1463" u="sng" dirty="0">
                <a:solidFill>
                  <a:srgbClr val="FF0000"/>
                </a:solidFill>
                <a:latin typeface="BIZ UDゴシック" panose="020B0400000000000000" pitchFamily="49" charset="-128"/>
                <a:ea typeface="BIZ UDゴシック" panose="020B0400000000000000" pitchFamily="49" charset="-128"/>
              </a:rPr>
              <a:t>1</a:t>
            </a:r>
            <a:r>
              <a:rPr lang="ja-JP" altLang="en-US" sz="1463" u="sng" dirty="0">
                <a:solidFill>
                  <a:srgbClr val="FF0000"/>
                </a:solidFill>
                <a:latin typeface="BIZ UDゴシック" panose="020B0400000000000000" pitchFamily="49" charset="-128"/>
                <a:ea typeface="BIZ UDゴシック" panose="020B0400000000000000" pitchFamily="49" charset="-128"/>
              </a:rPr>
              <a:t>回目の作業時（同時）に飛ばしたい</a:t>
            </a:r>
            <a:r>
              <a:rPr lang="ja-JP" altLang="en-US" sz="1463" dirty="0">
                <a:latin typeface="BIZ UDゴシック" panose="020B0400000000000000" pitchFamily="49" charset="-128"/>
                <a:ea typeface="BIZ UDゴシック" panose="020B0400000000000000" pitchFamily="49" charset="-128"/>
              </a:rPr>
              <a:t>。以前、大ｺﾝﾌﾟﾚｯｻで行ったが、大変な作業で継続して作業していないが、出来れば実施したい。液圧を強くするとかして、開発できないか？」</a:t>
            </a:r>
            <a:endParaRPr lang="en-US" altLang="ja-JP" sz="1463" dirty="0">
              <a:latin typeface="BIZ UDゴシック" panose="020B0400000000000000" pitchFamily="49" charset="-128"/>
              <a:ea typeface="BIZ UDゴシック" panose="020B0400000000000000" pitchFamily="49" charset="-128"/>
            </a:endParaRPr>
          </a:p>
          <a:p>
            <a:endParaRPr lang="en-US" altLang="ja-JP" sz="1463" dirty="0">
              <a:latin typeface="BIZ UDゴシック" panose="020B0400000000000000" pitchFamily="49" charset="-128"/>
              <a:ea typeface="BIZ UDゴシック" panose="020B0400000000000000" pitchFamily="49" charset="-128"/>
            </a:endParaRPr>
          </a:p>
          <a:p>
            <a:r>
              <a:rPr lang="ja-JP" altLang="en-US" sz="1463" dirty="0">
                <a:latin typeface="BIZ UDゴシック" panose="020B0400000000000000" pitchFamily="49" charset="-128"/>
                <a:ea typeface="BIZ UDゴシック" panose="020B0400000000000000" pitchFamily="49" charset="-128"/>
              </a:rPr>
              <a:t>「花冠取り器では、果実の先端の花カスは取れるが、</a:t>
            </a:r>
            <a:r>
              <a:rPr lang="en-US" altLang="ja-JP" sz="1463">
                <a:latin typeface="BIZ UDゴシック" panose="020B0400000000000000" pitchFamily="49" charset="-128"/>
                <a:ea typeface="BIZ UDゴシック" panose="020B0400000000000000" pitchFamily="49" charset="-128"/>
              </a:rPr>
              <a:t>Y</a:t>
            </a:r>
            <a:r>
              <a:rPr lang="ja-JP" altLang="en-US" sz="1463">
                <a:latin typeface="BIZ UDゴシック" panose="020B0400000000000000" pitchFamily="49" charset="-128"/>
                <a:ea typeface="BIZ UDゴシック" panose="020B0400000000000000" pitchFamily="49" charset="-128"/>
              </a:rPr>
              <a:t>農園</a:t>
            </a:r>
            <a:r>
              <a:rPr lang="ja-JP" altLang="en-US" sz="1463" dirty="0">
                <a:latin typeface="BIZ UDゴシック" panose="020B0400000000000000" pitchFamily="49" charset="-128"/>
                <a:ea typeface="BIZ UDゴシック" panose="020B0400000000000000" pitchFamily="49" charset="-128"/>
              </a:rPr>
              <a:t>では　これは全く問題ではなく、果実の根元側にある“ガク“が問題で、ここに</a:t>
            </a:r>
            <a:r>
              <a:rPr lang="ja-JP" altLang="en-US" sz="1463" u="sng" dirty="0">
                <a:solidFill>
                  <a:srgbClr val="FF0000"/>
                </a:solidFill>
                <a:latin typeface="BIZ UDゴシック" panose="020B0400000000000000" pitchFamily="49" charset="-128"/>
                <a:ea typeface="BIZ UDゴシック" panose="020B0400000000000000" pitchFamily="49" charset="-128"/>
              </a:rPr>
              <a:t>液が残留する可能性が大きく、サビ果に繋がり、避けたい</a:t>
            </a:r>
            <a:r>
              <a:rPr lang="ja-JP" altLang="en-US" sz="1463" dirty="0">
                <a:latin typeface="BIZ UDゴシック" panose="020B0400000000000000" pitchFamily="49" charset="-128"/>
                <a:ea typeface="BIZ UDゴシック" panose="020B0400000000000000" pitchFamily="49" charset="-128"/>
              </a:rPr>
              <a:t>。先端は問題ではなく、根元の花カスが問題。」</a:t>
            </a:r>
          </a:p>
        </p:txBody>
      </p:sp>
      <p:pic>
        <p:nvPicPr>
          <p:cNvPr id="5" name="図 4">
            <a:extLst>
              <a:ext uri="{FF2B5EF4-FFF2-40B4-BE49-F238E27FC236}">
                <a16:creationId xmlns:a16="http://schemas.microsoft.com/office/drawing/2014/main" id="{5E67F673-C07D-FB65-65D6-DB4B114D20BF}"/>
              </a:ext>
            </a:extLst>
          </p:cNvPr>
          <p:cNvPicPr>
            <a:picLocks noChangeAspect="1"/>
          </p:cNvPicPr>
          <p:nvPr/>
        </p:nvPicPr>
        <p:blipFill>
          <a:blip r:embed="rId2"/>
          <a:stretch>
            <a:fillRect/>
          </a:stretch>
        </p:blipFill>
        <p:spPr>
          <a:xfrm>
            <a:off x="3796491" y="738593"/>
            <a:ext cx="5972298" cy="2846427"/>
          </a:xfrm>
          <a:prstGeom prst="rect">
            <a:avLst/>
          </a:prstGeom>
        </p:spPr>
      </p:pic>
      <p:pic>
        <p:nvPicPr>
          <p:cNvPr id="8" name="図 7">
            <a:extLst>
              <a:ext uri="{FF2B5EF4-FFF2-40B4-BE49-F238E27FC236}">
                <a16:creationId xmlns:a16="http://schemas.microsoft.com/office/drawing/2014/main" id="{AE2F6099-9567-7D1F-4119-9D80676E9B2F}"/>
              </a:ext>
            </a:extLst>
          </p:cNvPr>
          <p:cNvPicPr>
            <a:picLocks noChangeAspect="1"/>
          </p:cNvPicPr>
          <p:nvPr/>
        </p:nvPicPr>
        <p:blipFill>
          <a:blip r:embed="rId3"/>
          <a:stretch>
            <a:fillRect/>
          </a:stretch>
        </p:blipFill>
        <p:spPr>
          <a:xfrm>
            <a:off x="3507888" y="3684065"/>
            <a:ext cx="6260902" cy="2329458"/>
          </a:xfrm>
          <a:prstGeom prst="rect">
            <a:avLst/>
          </a:prstGeom>
        </p:spPr>
      </p:pic>
      <p:sp>
        <p:nvSpPr>
          <p:cNvPr id="2" name="スライド番号プレースホルダー 1">
            <a:extLst>
              <a:ext uri="{FF2B5EF4-FFF2-40B4-BE49-F238E27FC236}">
                <a16:creationId xmlns:a16="http://schemas.microsoft.com/office/drawing/2014/main" id="{140BD0E1-2668-DD58-A743-C4BD0C0C125B}"/>
              </a:ext>
            </a:extLst>
          </p:cNvPr>
          <p:cNvSpPr>
            <a:spLocks noGrp="1"/>
          </p:cNvSpPr>
          <p:nvPr>
            <p:ph type="sldNum" sz="quarter" idx="12"/>
          </p:nvPr>
        </p:nvSpPr>
        <p:spPr/>
        <p:txBody>
          <a:bodyPr/>
          <a:lstStyle/>
          <a:p>
            <a:fld id="{6FD8552F-3457-4068-8569-7AE737570B61}" type="slidenum">
              <a:rPr kumimoji="1" lang="ja-JP" altLang="en-US" smtClean="0"/>
              <a:t>5</a:t>
            </a:fld>
            <a:endParaRPr kumimoji="1" lang="ja-JP" altLang="en-US"/>
          </a:p>
        </p:txBody>
      </p:sp>
      <p:sp>
        <p:nvSpPr>
          <p:cNvPr id="4" name="正方形/長方形 3">
            <a:extLst>
              <a:ext uri="{FF2B5EF4-FFF2-40B4-BE49-F238E27FC236}">
                <a16:creationId xmlns:a16="http://schemas.microsoft.com/office/drawing/2014/main" id="{3463A56E-4CC1-E65F-580D-DCC1A9DF015E}"/>
              </a:ext>
            </a:extLst>
          </p:cNvPr>
          <p:cNvSpPr/>
          <p:nvPr/>
        </p:nvSpPr>
        <p:spPr>
          <a:xfrm>
            <a:off x="0" y="6475713"/>
            <a:ext cx="9906000" cy="170879"/>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b="1" dirty="0">
                <a:solidFill>
                  <a:schemeClr val="bg1"/>
                </a:solidFill>
                <a:latin typeface="BIZ UDゴシック" panose="020B0400000000000000" pitchFamily="49" charset="-128"/>
                <a:ea typeface="BIZ UDゴシック" panose="020B0400000000000000" pitchFamily="49" charset="-128"/>
              </a:rPr>
              <a:t>WEA</a:t>
            </a:r>
            <a:endParaRPr lang="ja-JP" altLang="en-US" sz="1300" b="1" dirty="0">
              <a:solidFill>
                <a:schemeClr val="bg1"/>
              </a:solidFill>
              <a:latin typeface="BIZ UDゴシック" panose="020B0400000000000000" pitchFamily="49" charset="-128"/>
              <a:ea typeface="BIZ UDゴシック" panose="020B0400000000000000" pitchFamily="49" charset="-128"/>
            </a:endParaRPr>
          </a:p>
        </p:txBody>
      </p:sp>
      <p:sp>
        <p:nvSpPr>
          <p:cNvPr id="6" name="スライド番号プレースホルダー 6">
            <a:extLst>
              <a:ext uri="{FF2B5EF4-FFF2-40B4-BE49-F238E27FC236}">
                <a16:creationId xmlns:a16="http://schemas.microsoft.com/office/drawing/2014/main" id="{3BC273B3-9AD3-471D-B07B-69174A861695}"/>
              </a:ext>
            </a:extLst>
          </p:cNvPr>
          <p:cNvSpPr txBox="1">
            <a:spLocks/>
          </p:cNvSpPr>
          <p:nvPr/>
        </p:nvSpPr>
        <p:spPr>
          <a:xfrm>
            <a:off x="7553325" y="5981291"/>
            <a:ext cx="2228850" cy="296664"/>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3F8A02A-2DBF-4E83-BAF1-2F23B61AB70A}" type="slidenum">
              <a:rPr lang="ja-JP" altLang="en-US" sz="975" b="1">
                <a:solidFill>
                  <a:schemeClr val="bg1"/>
                </a:solidFill>
                <a:latin typeface="BIZ UDゴシック" panose="020B0400000000000000" pitchFamily="49" charset="-128"/>
                <a:ea typeface="BIZ UDゴシック" panose="020B0400000000000000" pitchFamily="49" charset="-128"/>
              </a:rPr>
              <a:pPr/>
              <a:t>5</a:t>
            </a:fld>
            <a:endParaRPr lang="ja-JP" altLang="en-US" sz="975" b="1" dirty="0">
              <a:solidFill>
                <a:schemeClr val="bg1"/>
              </a:solidFill>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571EFE96-25F1-A9DC-BEEC-C82671B85E09}"/>
              </a:ext>
            </a:extLst>
          </p:cNvPr>
          <p:cNvSpPr txBox="1"/>
          <p:nvPr/>
        </p:nvSpPr>
        <p:spPr>
          <a:xfrm>
            <a:off x="1202781" y="178397"/>
            <a:ext cx="6449608" cy="400110"/>
          </a:xfrm>
          <a:prstGeom prst="rect">
            <a:avLst/>
          </a:prstGeom>
          <a:solidFill>
            <a:schemeClr val="bg1"/>
          </a:solidFill>
        </p:spPr>
        <p:txBody>
          <a:bodyPr wrap="square">
            <a:spAutoFit/>
          </a:bodyPr>
          <a:lstStyle/>
          <a:p>
            <a:r>
              <a:rPr lang="ja-JP" altLang="en-US" sz="2000"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葡萄</a:t>
            </a:r>
            <a:r>
              <a:rPr lang="ja-JP" altLang="ja-JP" sz="2000"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ジベレリン処理</a:t>
            </a:r>
            <a:r>
              <a:rPr lang="ja-JP" altLang="en-US" sz="2000"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塗布器</a:t>
            </a:r>
            <a:r>
              <a:rPr lang="en-US" altLang="ja-JP" sz="2000"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(GA1</a:t>
            </a:r>
            <a:r>
              <a:rPr lang="ja-JP" altLang="en-US" sz="2000"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a:t>
            </a:r>
            <a:r>
              <a:rPr lang="en-US" altLang="ja-JP" sz="2000"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GA2</a:t>
            </a:r>
            <a:r>
              <a:rPr lang="ja-JP" altLang="en-US" sz="2000"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　</a:t>
            </a:r>
            <a:r>
              <a:rPr lang="en-US" altLang="ja-JP" sz="2000"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Y</a:t>
            </a:r>
            <a:r>
              <a:rPr lang="ja-JP" altLang="en-US" sz="2000"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農園の要望　　　　</a:t>
            </a:r>
            <a:endParaRPr lang="ja-JP" altLang="en-US" sz="2000" dirty="0">
              <a:latin typeface="BIZ UDゴシック" panose="020B0400000000000000" pitchFamily="49" charset="-128"/>
              <a:ea typeface="BIZ UDゴシック" panose="020B0400000000000000" pitchFamily="49" charset="-128"/>
            </a:endParaRPr>
          </a:p>
        </p:txBody>
      </p:sp>
      <p:grpSp>
        <p:nvGrpSpPr>
          <p:cNvPr id="9" name="グループ化 8">
            <a:extLst>
              <a:ext uri="{FF2B5EF4-FFF2-40B4-BE49-F238E27FC236}">
                <a16:creationId xmlns:a16="http://schemas.microsoft.com/office/drawing/2014/main" id="{8B1ABC00-C5B3-E4EF-D745-23304E475919}"/>
              </a:ext>
            </a:extLst>
          </p:cNvPr>
          <p:cNvGrpSpPr/>
          <p:nvPr/>
        </p:nvGrpSpPr>
        <p:grpSpPr>
          <a:xfrm>
            <a:off x="235265" y="178397"/>
            <a:ext cx="9533524" cy="548871"/>
            <a:chOff x="237744" y="232406"/>
            <a:chExt cx="9226296" cy="548871"/>
          </a:xfrm>
        </p:grpSpPr>
        <p:sp>
          <p:nvSpPr>
            <p:cNvPr id="10" name="正方形/長方形 9">
              <a:extLst>
                <a:ext uri="{FF2B5EF4-FFF2-40B4-BE49-F238E27FC236}">
                  <a16:creationId xmlns:a16="http://schemas.microsoft.com/office/drawing/2014/main" id="{75F2B89D-F5D3-728D-91C8-F26F583413F2}"/>
                </a:ext>
              </a:extLst>
            </p:cNvPr>
            <p:cNvSpPr/>
            <p:nvPr/>
          </p:nvSpPr>
          <p:spPr>
            <a:xfrm>
              <a:off x="237744" y="232406"/>
              <a:ext cx="884394" cy="5488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38"/>
                </a:lnSpc>
              </a:pPr>
              <a:endParaRPr lang="en-US" altLang="ja-JP" sz="195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6DEE1698-AD5E-2BE6-3D64-6EB878674237}"/>
                </a:ext>
              </a:extLst>
            </p:cNvPr>
            <p:cNvSpPr/>
            <p:nvPr/>
          </p:nvSpPr>
          <p:spPr>
            <a:xfrm>
              <a:off x="1117810" y="677269"/>
              <a:ext cx="8346230" cy="931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38"/>
                </a:lnSpc>
              </a:pPr>
              <a:endParaRPr lang="en-US" altLang="ja-JP" sz="195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369872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DA1683C-503F-29BF-64A7-CAB7C13AE6DA}"/>
              </a:ext>
            </a:extLst>
          </p:cNvPr>
          <p:cNvPicPr>
            <a:picLocks noChangeAspect="1"/>
          </p:cNvPicPr>
          <p:nvPr/>
        </p:nvPicPr>
        <p:blipFill>
          <a:blip r:embed="rId2"/>
          <a:stretch>
            <a:fillRect/>
          </a:stretch>
        </p:blipFill>
        <p:spPr>
          <a:xfrm>
            <a:off x="305291" y="1522878"/>
            <a:ext cx="4546173" cy="1549507"/>
          </a:xfrm>
          <a:prstGeom prst="rect">
            <a:avLst/>
          </a:prstGeom>
          <a:ln>
            <a:solidFill>
              <a:schemeClr val="tx1"/>
            </a:solidFill>
          </a:ln>
          <a:effectLst>
            <a:outerShdw blurRad="50800" dist="127000" dir="2700000" algn="tl" rotWithShape="0">
              <a:prstClr val="black">
                <a:alpha val="40000"/>
              </a:prstClr>
            </a:outerShdw>
          </a:effectLst>
        </p:spPr>
      </p:pic>
      <p:sp>
        <p:nvSpPr>
          <p:cNvPr id="4" name="テキスト ボックス 3">
            <a:extLst>
              <a:ext uri="{FF2B5EF4-FFF2-40B4-BE49-F238E27FC236}">
                <a16:creationId xmlns:a16="http://schemas.microsoft.com/office/drawing/2014/main" id="{B207ACA9-6FCC-9011-24DD-C203BDE9B639}"/>
              </a:ext>
            </a:extLst>
          </p:cNvPr>
          <p:cNvSpPr txBox="1"/>
          <p:nvPr/>
        </p:nvSpPr>
        <p:spPr>
          <a:xfrm>
            <a:off x="5148643" y="1222795"/>
            <a:ext cx="4465130" cy="4593565"/>
          </a:xfrm>
          <a:prstGeom prst="rect">
            <a:avLst/>
          </a:prstGeom>
          <a:noFill/>
        </p:spPr>
        <p:txBody>
          <a:bodyPr wrap="square" rtlCol="0">
            <a:spAutoFit/>
          </a:bodyPr>
          <a:lstStyle/>
          <a:p>
            <a:pPr marL="278606" indent="-278606">
              <a:buFont typeface="+mj-lt"/>
              <a:buAutoNum type="arabicPeriod"/>
            </a:pPr>
            <a:r>
              <a:rPr lang="ja-JP" altLang="en-US" sz="1625" dirty="0">
                <a:latin typeface="BIZ UDゴシック" panose="020B0400000000000000" pitchFamily="49" charset="-128"/>
                <a:ea typeface="BIZ UDゴシック" panose="020B0400000000000000" pitchFamily="49" charset="-128"/>
              </a:rPr>
              <a:t>灰色かび病は、ブドウ等に発生して大きな被害をもたらす重要な病気</a:t>
            </a:r>
            <a:endParaRPr lang="en-US" altLang="ja-JP" sz="1625" dirty="0">
              <a:latin typeface="BIZ UDゴシック" panose="020B0400000000000000" pitchFamily="49" charset="-128"/>
              <a:ea typeface="BIZ UDゴシック" panose="020B0400000000000000" pitchFamily="49" charset="-128"/>
            </a:endParaRPr>
          </a:p>
          <a:p>
            <a:pPr marL="278606" indent="-278606">
              <a:buFont typeface="+mj-lt"/>
              <a:buAutoNum type="arabicPeriod"/>
            </a:pPr>
            <a:r>
              <a:rPr lang="ja-JP" altLang="en-US" sz="1625" dirty="0">
                <a:latin typeface="BIZ UDゴシック" panose="020B0400000000000000" pitchFamily="49" charset="-128"/>
                <a:ea typeface="BIZ UDゴシック" panose="020B0400000000000000" pitchFamily="49" charset="-128"/>
              </a:rPr>
              <a:t>幼果に病原菌が付着していると感染源となり、腐敗、さび果の発生原因</a:t>
            </a:r>
            <a:endParaRPr lang="en-US" altLang="ja-JP" sz="1625" dirty="0">
              <a:latin typeface="BIZ UDゴシック" panose="020B0400000000000000" pitchFamily="49" charset="-128"/>
              <a:ea typeface="BIZ UDゴシック" panose="020B0400000000000000" pitchFamily="49" charset="-128"/>
            </a:endParaRPr>
          </a:p>
          <a:p>
            <a:pPr marL="278606" indent="-278606">
              <a:buFont typeface="+mj-lt"/>
              <a:buAutoNum type="arabicPeriod"/>
            </a:pPr>
            <a:r>
              <a:rPr lang="ja-JP" altLang="en-US" sz="1625" dirty="0">
                <a:latin typeface="BIZ UDゴシック" panose="020B0400000000000000" pitchFamily="49" charset="-128"/>
                <a:ea typeface="BIZ UDゴシック" panose="020B0400000000000000" pitchFamily="49" charset="-128"/>
              </a:rPr>
              <a:t>成熟果において裂果や傷口から発病して多量のカビが生じ、大きな被害をもたらす</a:t>
            </a:r>
            <a:endParaRPr lang="en-US" altLang="ja-JP" sz="1625" dirty="0">
              <a:latin typeface="BIZ UDゴシック" panose="020B0400000000000000" pitchFamily="49" charset="-128"/>
              <a:ea typeface="BIZ UDゴシック" panose="020B0400000000000000" pitchFamily="49" charset="-128"/>
            </a:endParaRPr>
          </a:p>
          <a:p>
            <a:pPr marL="278606" indent="-278606">
              <a:buFont typeface="+mj-lt"/>
              <a:buAutoNum type="arabicPeriod"/>
            </a:pPr>
            <a:r>
              <a:rPr lang="ja-JP" altLang="en-US" sz="1625" dirty="0">
                <a:latin typeface="BIZ UDゴシック" panose="020B0400000000000000" pitchFamily="49" charset="-128"/>
                <a:ea typeface="BIZ UDゴシック" panose="020B0400000000000000" pitchFamily="49" charset="-128"/>
              </a:rPr>
              <a:t>出来るだけ早期に幼果から花冠などを取り除く必要がある</a:t>
            </a:r>
            <a:endParaRPr lang="en-US" altLang="ja-JP" sz="1625" dirty="0">
              <a:latin typeface="BIZ UDゴシック" panose="020B0400000000000000" pitchFamily="49" charset="-128"/>
              <a:ea typeface="BIZ UDゴシック" panose="020B0400000000000000" pitchFamily="49" charset="-128"/>
            </a:endParaRPr>
          </a:p>
          <a:p>
            <a:pPr marL="278606" indent="-278606">
              <a:buFont typeface="+mj-lt"/>
              <a:buAutoNum type="arabicPeriod"/>
            </a:pPr>
            <a:r>
              <a:rPr lang="ja-JP" altLang="en-US" sz="1625" dirty="0">
                <a:latin typeface="BIZ UDゴシック" panose="020B0400000000000000" pitchFamily="49" charset="-128"/>
                <a:ea typeface="BIZ UDゴシック" panose="020B0400000000000000" pitchFamily="49" charset="-128"/>
              </a:rPr>
              <a:t>花カスを落とすのは多くの管理作業が重なる農繁期で、花カス落としは、遅れがち</a:t>
            </a:r>
            <a:endParaRPr lang="en-US" altLang="ja-JP" sz="1625" dirty="0">
              <a:latin typeface="BIZ UDゴシック" panose="020B0400000000000000" pitchFamily="49" charset="-128"/>
              <a:ea typeface="BIZ UDゴシック" panose="020B0400000000000000" pitchFamily="49" charset="-128"/>
            </a:endParaRPr>
          </a:p>
          <a:p>
            <a:pPr marL="278606" indent="-278606">
              <a:buFont typeface="+mj-lt"/>
              <a:buAutoNum type="arabicPeriod"/>
            </a:pPr>
            <a:r>
              <a:rPr lang="ja-JP" altLang="en-US" sz="1625" dirty="0">
                <a:latin typeface="BIZ UDゴシック" panose="020B0400000000000000" pitchFamily="49" charset="-128"/>
                <a:ea typeface="BIZ UDゴシック" panose="020B0400000000000000" pitchFamily="49" charset="-128"/>
              </a:rPr>
              <a:t>全ての着生果房に処理するから、きわめて手間がかかる作業（大変必要だが）</a:t>
            </a:r>
            <a:endParaRPr lang="en-US" altLang="ja-JP" sz="1625" dirty="0">
              <a:latin typeface="BIZ UDゴシック" panose="020B0400000000000000" pitchFamily="49" charset="-128"/>
              <a:ea typeface="BIZ UDゴシック" panose="020B0400000000000000" pitchFamily="49" charset="-128"/>
            </a:endParaRPr>
          </a:p>
          <a:p>
            <a:pPr marL="278606" indent="-278606">
              <a:buFont typeface="+mj-lt"/>
              <a:buAutoNum type="arabicPeriod"/>
            </a:pPr>
            <a:r>
              <a:rPr lang="ja-JP" altLang="en-US" sz="1625" dirty="0">
                <a:latin typeface="BIZ UDゴシック" panose="020B0400000000000000" pitchFamily="49" charset="-128"/>
                <a:ea typeface="BIZ UDゴシック" panose="020B0400000000000000" pitchFamily="49" charset="-128"/>
              </a:rPr>
              <a:t>花カス落としを第</a:t>
            </a:r>
            <a:r>
              <a:rPr lang="en-US" altLang="ja-JP" sz="1625" dirty="0">
                <a:latin typeface="BIZ UDゴシック" panose="020B0400000000000000" pitchFamily="49" charset="-128"/>
                <a:ea typeface="BIZ UDゴシック" panose="020B0400000000000000" pitchFamily="49" charset="-128"/>
              </a:rPr>
              <a:t>2</a:t>
            </a:r>
            <a:r>
              <a:rPr lang="ja-JP" altLang="en-US" sz="1625" dirty="0">
                <a:latin typeface="BIZ UDゴシック" panose="020B0400000000000000" pitchFamily="49" charset="-128"/>
                <a:ea typeface="BIZ UDゴシック" panose="020B0400000000000000" pitchFamily="49" charset="-128"/>
              </a:rPr>
              <a:t>回目ジベレリン処理後になる場合、病菌が花冠などで増殖して感染</a:t>
            </a:r>
            <a:endParaRPr lang="en-US" altLang="ja-JP" sz="1625" dirty="0">
              <a:latin typeface="BIZ UDゴシック" panose="020B0400000000000000" pitchFamily="49" charset="-128"/>
              <a:ea typeface="BIZ UDゴシック" panose="020B0400000000000000" pitchFamily="49" charset="-128"/>
            </a:endParaRPr>
          </a:p>
          <a:p>
            <a:pPr marL="278606" indent="-278606">
              <a:buFont typeface="+mj-lt"/>
              <a:buAutoNum type="arabicPeriod"/>
            </a:pPr>
            <a:r>
              <a:rPr lang="ja-JP" altLang="en-US" sz="1625" dirty="0">
                <a:latin typeface="BIZ UDゴシック" panose="020B0400000000000000" pitchFamily="49" charset="-128"/>
                <a:ea typeface="BIZ UDゴシック" panose="020B0400000000000000" pitchFamily="49" charset="-128"/>
              </a:rPr>
              <a:t>開花期に無核果生産のための第</a:t>
            </a:r>
            <a:r>
              <a:rPr lang="en-US" altLang="ja-JP" sz="1625" dirty="0">
                <a:latin typeface="BIZ UDゴシック" panose="020B0400000000000000" pitchFamily="49" charset="-128"/>
                <a:ea typeface="BIZ UDゴシック" panose="020B0400000000000000" pitchFamily="49" charset="-128"/>
              </a:rPr>
              <a:t>1</a:t>
            </a:r>
            <a:r>
              <a:rPr lang="ja-JP" altLang="en-US" sz="1625" dirty="0">
                <a:latin typeface="BIZ UDゴシック" panose="020B0400000000000000" pitchFamily="49" charset="-128"/>
                <a:ea typeface="BIZ UDゴシック" panose="020B0400000000000000" pitchFamily="49" charset="-128"/>
              </a:rPr>
              <a:t>回目ジベレリン処理と花カス落としを同時に行う花冠取り器が考案された。</a:t>
            </a:r>
            <a:endParaRPr lang="en-US" altLang="ja-JP" sz="1625" dirty="0">
              <a:latin typeface="BIZ UDゴシック" panose="020B0400000000000000" pitchFamily="49" charset="-128"/>
              <a:ea typeface="BIZ UDゴシック" panose="020B0400000000000000" pitchFamily="49" charset="-128"/>
            </a:endParaRPr>
          </a:p>
        </p:txBody>
      </p:sp>
      <p:grpSp>
        <p:nvGrpSpPr>
          <p:cNvPr id="22" name="グループ化 21">
            <a:extLst>
              <a:ext uri="{FF2B5EF4-FFF2-40B4-BE49-F238E27FC236}">
                <a16:creationId xmlns:a16="http://schemas.microsoft.com/office/drawing/2014/main" id="{D0C1C758-B6D6-5699-681A-C83B854965BB}"/>
              </a:ext>
            </a:extLst>
          </p:cNvPr>
          <p:cNvGrpSpPr/>
          <p:nvPr/>
        </p:nvGrpSpPr>
        <p:grpSpPr>
          <a:xfrm>
            <a:off x="1133713" y="3672176"/>
            <a:ext cx="1393370" cy="2622693"/>
            <a:chOff x="1947902" y="3728293"/>
            <a:chExt cx="1714917" cy="3227930"/>
          </a:xfrm>
        </p:grpSpPr>
        <p:grpSp>
          <p:nvGrpSpPr>
            <p:cNvPr id="21" name="グループ化 20">
              <a:extLst>
                <a:ext uri="{FF2B5EF4-FFF2-40B4-BE49-F238E27FC236}">
                  <a16:creationId xmlns:a16="http://schemas.microsoft.com/office/drawing/2014/main" id="{73E50E22-CD9E-565F-67F5-E80D8CD1F2E8}"/>
                </a:ext>
              </a:extLst>
            </p:cNvPr>
            <p:cNvGrpSpPr/>
            <p:nvPr/>
          </p:nvGrpSpPr>
          <p:grpSpPr>
            <a:xfrm>
              <a:off x="1947902" y="3728293"/>
              <a:ext cx="1714917" cy="3227930"/>
              <a:chOff x="2006651" y="3732967"/>
              <a:chExt cx="1714917" cy="3227930"/>
            </a:xfrm>
          </p:grpSpPr>
          <p:sp>
            <p:nvSpPr>
              <p:cNvPr id="2" name="楕円 1">
                <a:extLst>
                  <a:ext uri="{FF2B5EF4-FFF2-40B4-BE49-F238E27FC236}">
                    <a16:creationId xmlns:a16="http://schemas.microsoft.com/office/drawing/2014/main" id="{57DE50D8-CF14-E418-D0F0-EAA701439185}"/>
                  </a:ext>
                </a:extLst>
              </p:cNvPr>
              <p:cNvSpPr/>
              <p:nvPr/>
            </p:nvSpPr>
            <p:spPr>
              <a:xfrm rot="3229235">
                <a:off x="2628641" y="3684357"/>
                <a:ext cx="850392" cy="114395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5" name="正方形/長方形 4">
                <a:extLst>
                  <a:ext uri="{FF2B5EF4-FFF2-40B4-BE49-F238E27FC236}">
                    <a16:creationId xmlns:a16="http://schemas.microsoft.com/office/drawing/2014/main" id="{1E677F7C-48A5-549D-2615-B95E1A8F755F}"/>
                  </a:ext>
                </a:extLst>
              </p:cNvPr>
              <p:cNvSpPr/>
              <p:nvPr/>
            </p:nvSpPr>
            <p:spPr>
              <a:xfrm rot="3131571">
                <a:off x="500193" y="5279279"/>
                <a:ext cx="3227930" cy="1353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6" name="アーチ 5">
                <a:extLst>
                  <a:ext uri="{FF2B5EF4-FFF2-40B4-BE49-F238E27FC236}">
                    <a16:creationId xmlns:a16="http://schemas.microsoft.com/office/drawing/2014/main" id="{3BD1402D-E4C1-9D67-D5A4-DD6793899FEE}"/>
                  </a:ext>
                </a:extLst>
              </p:cNvPr>
              <p:cNvSpPr/>
              <p:nvPr/>
            </p:nvSpPr>
            <p:spPr>
              <a:xfrm rot="17149319">
                <a:off x="1902288" y="4811277"/>
                <a:ext cx="1343626" cy="616488"/>
              </a:xfrm>
              <a:prstGeom prst="blockArc">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solidFill>
                    <a:schemeClr val="tx1"/>
                  </a:solidFill>
                </a:endParaRPr>
              </a:p>
            </p:txBody>
          </p:sp>
          <p:sp>
            <p:nvSpPr>
              <p:cNvPr id="14" name="月 13">
                <a:extLst>
                  <a:ext uri="{FF2B5EF4-FFF2-40B4-BE49-F238E27FC236}">
                    <a16:creationId xmlns:a16="http://schemas.microsoft.com/office/drawing/2014/main" id="{56761281-8573-5717-0482-38EAA39298F4}"/>
                  </a:ext>
                </a:extLst>
              </p:cNvPr>
              <p:cNvSpPr/>
              <p:nvPr/>
            </p:nvSpPr>
            <p:spPr>
              <a:xfrm rot="7917467">
                <a:off x="2191584" y="4123262"/>
                <a:ext cx="299138" cy="669003"/>
              </a:xfrm>
              <a:prstGeom prst="moon">
                <a:avLst>
                  <a:gd name="adj" fmla="val 2577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5" name="楕円 14">
                <a:extLst>
                  <a:ext uri="{FF2B5EF4-FFF2-40B4-BE49-F238E27FC236}">
                    <a16:creationId xmlns:a16="http://schemas.microsoft.com/office/drawing/2014/main" id="{9EEFD73C-68B2-54D6-7D21-807D5A6FBAD8}"/>
                  </a:ext>
                </a:extLst>
              </p:cNvPr>
              <p:cNvSpPr/>
              <p:nvPr/>
            </p:nvSpPr>
            <p:spPr>
              <a:xfrm>
                <a:off x="3426155" y="3779849"/>
                <a:ext cx="295413" cy="250453"/>
              </a:xfrm>
              <a:prstGeom prst="ellipse">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0" name="楕円 19">
                <a:extLst>
                  <a:ext uri="{FF2B5EF4-FFF2-40B4-BE49-F238E27FC236}">
                    <a16:creationId xmlns:a16="http://schemas.microsoft.com/office/drawing/2014/main" id="{97BBBAFF-1DD0-CCE5-C47C-B336958F180A}"/>
                  </a:ext>
                </a:extLst>
              </p:cNvPr>
              <p:cNvSpPr/>
              <p:nvPr/>
            </p:nvSpPr>
            <p:spPr>
              <a:xfrm>
                <a:off x="2445256" y="4548940"/>
                <a:ext cx="244645" cy="17504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pSp>
        <p:sp>
          <p:nvSpPr>
            <p:cNvPr id="8" name="月 7">
              <a:extLst>
                <a:ext uri="{FF2B5EF4-FFF2-40B4-BE49-F238E27FC236}">
                  <a16:creationId xmlns:a16="http://schemas.microsoft.com/office/drawing/2014/main" id="{B2F1438D-BFCC-F0BC-9896-49882BF15CAA}"/>
                </a:ext>
              </a:extLst>
            </p:cNvPr>
            <p:cNvSpPr/>
            <p:nvPr/>
          </p:nvSpPr>
          <p:spPr>
            <a:xfrm rot="6455752">
              <a:off x="2659753" y="4458130"/>
              <a:ext cx="299138" cy="669003"/>
            </a:xfrm>
            <a:prstGeom prst="moon">
              <a:avLst>
                <a:gd name="adj" fmla="val 2577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pSp>
      <p:grpSp>
        <p:nvGrpSpPr>
          <p:cNvPr id="25" name="グループ化 24">
            <a:extLst>
              <a:ext uri="{FF2B5EF4-FFF2-40B4-BE49-F238E27FC236}">
                <a16:creationId xmlns:a16="http://schemas.microsoft.com/office/drawing/2014/main" id="{14DF65B8-964D-140C-DD17-1C5318A5F2EE}"/>
              </a:ext>
            </a:extLst>
          </p:cNvPr>
          <p:cNvGrpSpPr/>
          <p:nvPr/>
        </p:nvGrpSpPr>
        <p:grpSpPr>
          <a:xfrm>
            <a:off x="3675625" y="3655528"/>
            <a:ext cx="1282231" cy="2617119"/>
            <a:chOff x="2047681" y="3736397"/>
            <a:chExt cx="1578131" cy="3221069"/>
          </a:xfrm>
        </p:grpSpPr>
        <p:sp>
          <p:nvSpPr>
            <p:cNvPr id="27" name="楕円 26">
              <a:extLst>
                <a:ext uri="{FF2B5EF4-FFF2-40B4-BE49-F238E27FC236}">
                  <a16:creationId xmlns:a16="http://schemas.microsoft.com/office/drawing/2014/main" id="{EF4AFFAE-248C-550C-11F5-713DF7805DC4}"/>
                </a:ext>
              </a:extLst>
            </p:cNvPr>
            <p:cNvSpPr/>
            <p:nvPr/>
          </p:nvSpPr>
          <p:spPr>
            <a:xfrm rot="3229235">
              <a:off x="2628641" y="3684357"/>
              <a:ext cx="850392" cy="114395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8" name="正方形/長方形 27">
              <a:extLst>
                <a:ext uri="{FF2B5EF4-FFF2-40B4-BE49-F238E27FC236}">
                  <a16:creationId xmlns:a16="http://schemas.microsoft.com/office/drawing/2014/main" id="{9DBE6B26-A4C5-A71A-B937-9EE75D313DF2}"/>
                </a:ext>
              </a:extLst>
            </p:cNvPr>
            <p:cNvSpPr/>
            <p:nvPr/>
          </p:nvSpPr>
          <p:spPr>
            <a:xfrm rot="3131571">
              <a:off x="509219" y="5274859"/>
              <a:ext cx="3221069" cy="1441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9" name="アーチ 28">
              <a:extLst>
                <a:ext uri="{FF2B5EF4-FFF2-40B4-BE49-F238E27FC236}">
                  <a16:creationId xmlns:a16="http://schemas.microsoft.com/office/drawing/2014/main" id="{FD6C38F2-5326-77C4-E159-8850466FBA25}"/>
                </a:ext>
              </a:extLst>
            </p:cNvPr>
            <p:cNvSpPr/>
            <p:nvPr/>
          </p:nvSpPr>
          <p:spPr>
            <a:xfrm rot="17149319">
              <a:off x="1902288" y="4811277"/>
              <a:ext cx="1343626" cy="616488"/>
            </a:xfrm>
            <a:prstGeom prst="blockArc">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solidFill>
                  <a:schemeClr val="tx1"/>
                </a:solidFill>
              </a:endParaRPr>
            </a:p>
          </p:txBody>
        </p:sp>
      </p:grpSp>
      <p:sp>
        <p:nvSpPr>
          <p:cNvPr id="33" name="矢印: ストライプ 32">
            <a:extLst>
              <a:ext uri="{FF2B5EF4-FFF2-40B4-BE49-F238E27FC236}">
                <a16:creationId xmlns:a16="http://schemas.microsoft.com/office/drawing/2014/main" id="{3376DE0B-41C2-016D-1655-5CDB341DB2BC}"/>
              </a:ext>
            </a:extLst>
          </p:cNvPr>
          <p:cNvSpPr/>
          <p:nvPr/>
        </p:nvSpPr>
        <p:spPr>
          <a:xfrm>
            <a:off x="2473588" y="4079811"/>
            <a:ext cx="591607" cy="146917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pSp>
        <p:nvGrpSpPr>
          <p:cNvPr id="32" name="グループ化 31">
            <a:extLst>
              <a:ext uri="{FF2B5EF4-FFF2-40B4-BE49-F238E27FC236}">
                <a16:creationId xmlns:a16="http://schemas.microsoft.com/office/drawing/2014/main" id="{C22C8A4C-F73D-A7A9-C8E9-7015E6E6FD29}"/>
              </a:ext>
            </a:extLst>
          </p:cNvPr>
          <p:cNvGrpSpPr/>
          <p:nvPr/>
        </p:nvGrpSpPr>
        <p:grpSpPr>
          <a:xfrm>
            <a:off x="4144424" y="4477379"/>
            <a:ext cx="271236" cy="1457342"/>
            <a:chOff x="5050265" y="5000143"/>
            <a:chExt cx="333829" cy="1793652"/>
          </a:xfrm>
        </p:grpSpPr>
        <p:sp>
          <p:nvSpPr>
            <p:cNvPr id="18" name="フリーフォーム: 図形 17">
              <a:extLst>
                <a:ext uri="{FF2B5EF4-FFF2-40B4-BE49-F238E27FC236}">
                  <a16:creationId xmlns:a16="http://schemas.microsoft.com/office/drawing/2014/main" id="{9F37A446-123B-C532-6202-706F8D8D9AAA}"/>
                </a:ext>
              </a:extLst>
            </p:cNvPr>
            <p:cNvSpPr/>
            <p:nvPr/>
          </p:nvSpPr>
          <p:spPr>
            <a:xfrm>
              <a:off x="5050265" y="5000143"/>
              <a:ext cx="326335" cy="534530"/>
            </a:xfrm>
            <a:custGeom>
              <a:avLst/>
              <a:gdLst>
                <a:gd name="connsiteX0" fmla="*/ 777240 w 1536192"/>
                <a:gd name="connsiteY0" fmla="*/ 0 h 2596896"/>
                <a:gd name="connsiteX1" fmla="*/ 1536192 w 1536192"/>
                <a:gd name="connsiteY1" fmla="*/ 1773936 h 2596896"/>
                <a:gd name="connsiteX2" fmla="*/ 768096 w 1536192"/>
                <a:gd name="connsiteY2" fmla="*/ 2596896 h 2596896"/>
                <a:gd name="connsiteX3" fmla="*/ 758952 w 1536192"/>
                <a:gd name="connsiteY3" fmla="*/ 0 h 2596896"/>
                <a:gd name="connsiteX4" fmla="*/ 768096 w 1536192"/>
                <a:gd name="connsiteY4" fmla="*/ 2596896 h 2596896"/>
                <a:gd name="connsiteX5" fmla="*/ 0 w 1536192"/>
                <a:gd name="connsiteY5" fmla="*/ 1773936 h 2596896"/>
                <a:gd name="connsiteX6" fmla="*/ 758952 w 1536192"/>
                <a:gd name="connsiteY6" fmla="*/ 0 h 25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192" h="2596896">
                  <a:moveTo>
                    <a:pt x="777240" y="0"/>
                  </a:moveTo>
                  <a:cubicBezTo>
                    <a:pt x="1030224" y="591312"/>
                    <a:pt x="1301496" y="954024"/>
                    <a:pt x="1536192" y="1773936"/>
                  </a:cubicBezTo>
                  <a:cubicBezTo>
                    <a:pt x="1280160" y="2706624"/>
                    <a:pt x="1024128" y="2322576"/>
                    <a:pt x="768096" y="2596896"/>
                  </a:cubicBezTo>
                  <a:close/>
                  <a:moveTo>
                    <a:pt x="758952" y="0"/>
                  </a:moveTo>
                  <a:lnTo>
                    <a:pt x="768096" y="2596896"/>
                  </a:lnTo>
                  <a:cubicBezTo>
                    <a:pt x="512064" y="2322576"/>
                    <a:pt x="256032" y="2706624"/>
                    <a:pt x="0" y="1773936"/>
                  </a:cubicBezTo>
                  <a:cubicBezTo>
                    <a:pt x="234696" y="954024"/>
                    <a:pt x="505968" y="591312"/>
                    <a:pt x="75895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1463"/>
            </a:p>
          </p:txBody>
        </p:sp>
        <p:sp>
          <p:nvSpPr>
            <p:cNvPr id="19" name="フリーフォーム: 図形 18">
              <a:extLst>
                <a:ext uri="{FF2B5EF4-FFF2-40B4-BE49-F238E27FC236}">
                  <a16:creationId xmlns:a16="http://schemas.microsoft.com/office/drawing/2014/main" id="{323F04BF-9D63-3FFF-4B43-AA1F1263A471}"/>
                </a:ext>
              </a:extLst>
            </p:cNvPr>
            <p:cNvSpPr/>
            <p:nvPr/>
          </p:nvSpPr>
          <p:spPr>
            <a:xfrm>
              <a:off x="5056407" y="5582801"/>
              <a:ext cx="326335" cy="534530"/>
            </a:xfrm>
            <a:custGeom>
              <a:avLst/>
              <a:gdLst>
                <a:gd name="connsiteX0" fmla="*/ 777240 w 1536192"/>
                <a:gd name="connsiteY0" fmla="*/ 0 h 2596896"/>
                <a:gd name="connsiteX1" fmla="*/ 1536192 w 1536192"/>
                <a:gd name="connsiteY1" fmla="*/ 1773936 h 2596896"/>
                <a:gd name="connsiteX2" fmla="*/ 768096 w 1536192"/>
                <a:gd name="connsiteY2" fmla="*/ 2596896 h 2596896"/>
                <a:gd name="connsiteX3" fmla="*/ 758952 w 1536192"/>
                <a:gd name="connsiteY3" fmla="*/ 0 h 2596896"/>
                <a:gd name="connsiteX4" fmla="*/ 768096 w 1536192"/>
                <a:gd name="connsiteY4" fmla="*/ 2596896 h 2596896"/>
                <a:gd name="connsiteX5" fmla="*/ 0 w 1536192"/>
                <a:gd name="connsiteY5" fmla="*/ 1773936 h 2596896"/>
                <a:gd name="connsiteX6" fmla="*/ 758952 w 1536192"/>
                <a:gd name="connsiteY6" fmla="*/ 0 h 25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192" h="2596896">
                  <a:moveTo>
                    <a:pt x="777240" y="0"/>
                  </a:moveTo>
                  <a:cubicBezTo>
                    <a:pt x="1030224" y="591312"/>
                    <a:pt x="1301496" y="954024"/>
                    <a:pt x="1536192" y="1773936"/>
                  </a:cubicBezTo>
                  <a:cubicBezTo>
                    <a:pt x="1280160" y="2706624"/>
                    <a:pt x="1024128" y="2322576"/>
                    <a:pt x="768096" y="2596896"/>
                  </a:cubicBezTo>
                  <a:close/>
                  <a:moveTo>
                    <a:pt x="758952" y="0"/>
                  </a:moveTo>
                  <a:lnTo>
                    <a:pt x="768096" y="2596896"/>
                  </a:lnTo>
                  <a:cubicBezTo>
                    <a:pt x="512064" y="2322576"/>
                    <a:pt x="256032" y="2706624"/>
                    <a:pt x="0" y="1773936"/>
                  </a:cubicBezTo>
                  <a:cubicBezTo>
                    <a:pt x="234696" y="954024"/>
                    <a:pt x="505968" y="591312"/>
                    <a:pt x="75895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1463"/>
            </a:p>
          </p:txBody>
        </p:sp>
        <p:sp>
          <p:nvSpPr>
            <p:cNvPr id="31" name="フリーフォーム: 図形 30">
              <a:extLst>
                <a:ext uri="{FF2B5EF4-FFF2-40B4-BE49-F238E27FC236}">
                  <a16:creationId xmlns:a16="http://schemas.microsoft.com/office/drawing/2014/main" id="{7B5F30CD-F1EF-0D37-E5B5-F12470B1008D}"/>
                </a:ext>
              </a:extLst>
            </p:cNvPr>
            <p:cNvSpPr/>
            <p:nvPr/>
          </p:nvSpPr>
          <p:spPr>
            <a:xfrm>
              <a:off x="5057759" y="6259265"/>
              <a:ext cx="326335" cy="534530"/>
            </a:xfrm>
            <a:custGeom>
              <a:avLst/>
              <a:gdLst>
                <a:gd name="connsiteX0" fmla="*/ 777240 w 1536192"/>
                <a:gd name="connsiteY0" fmla="*/ 0 h 2596896"/>
                <a:gd name="connsiteX1" fmla="*/ 1536192 w 1536192"/>
                <a:gd name="connsiteY1" fmla="*/ 1773936 h 2596896"/>
                <a:gd name="connsiteX2" fmla="*/ 768096 w 1536192"/>
                <a:gd name="connsiteY2" fmla="*/ 2596896 h 2596896"/>
                <a:gd name="connsiteX3" fmla="*/ 758952 w 1536192"/>
                <a:gd name="connsiteY3" fmla="*/ 0 h 2596896"/>
                <a:gd name="connsiteX4" fmla="*/ 768096 w 1536192"/>
                <a:gd name="connsiteY4" fmla="*/ 2596896 h 2596896"/>
                <a:gd name="connsiteX5" fmla="*/ 0 w 1536192"/>
                <a:gd name="connsiteY5" fmla="*/ 1773936 h 2596896"/>
                <a:gd name="connsiteX6" fmla="*/ 758952 w 1536192"/>
                <a:gd name="connsiteY6" fmla="*/ 0 h 25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192" h="2596896">
                  <a:moveTo>
                    <a:pt x="777240" y="0"/>
                  </a:moveTo>
                  <a:cubicBezTo>
                    <a:pt x="1030224" y="591312"/>
                    <a:pt x="1301496" y="954024"/>
                    <a:pt x="1536192" y="1773936"/>
                  </a:cubicBezTo>
                  <a:cubicBezTo>
                    <a:pt x="1280160" y="2706624"/>
                    <a:pt x="1024128" y="2322576"/>
                    <a:pt x="768096" y="2596896"/>
                  </a:cubicBezTo>
                  <a:close/>
                  <a:moveTo>
                    <a:pt x="758952" y="0"/>
                  </a:moveTo>
                  <a:lnTo>
                    <a:pt x="768096" y="2596896"/>
                  </a:lnTo>
                  <a:cubicBezTo>
                    <a:pt x="512064" y="2322576"/>
                    <a:pt x="256032" y="2706624"/>
                    <a:pt x="0" y="1773936"/>
                  </a:cubicBezTo>
                  <a:cubicBezTo>
                    <a:pt x="234696" y="954024"/>
                    <a:pt x="505968" y="591312"/>
                    <a:pt x="75895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1463"/>
            </a:p>
          </p:txBody>
        </p:sp>
      </p:grpSp>
      <p:sp>
        <p:nvSpPr>
          <p:cNvPr id="35" name="フリーフォーム: 図形 34">
            <a:extLst>
              <a:ext uri="{FF2B5EF4-FFF2-40B4-BE49-F238E27FC236}">
                <a16:creationId xmlns:a16="http://schemas.microsoft.com/office/drawing/2014/main" id="{62F07F3D-1DF1-59C7-6CBE-A9CF5F51543C}"/>
              </a:ext>
            </a:extLst>
          </p:cNvPr>
          <p:cNvSpPr/>
          <p:nvPr/>
        </p:nvSpPr>
        <p:spPr>
          <a:xfrm>
            <a:off x="1467341" y="2483927"/>
            <a:ext cx="127425" cy="434306"/>
          </a:xfrm>
          <a:custGeom>
            <a:avLst/>
            <a:gdLst>
              <a:gd name="connsiteX0" fmla="*/ 777240 w 1536192"/>
              <a:gd name="connsiteY0" fmla="*/ 0 h 2596896"/>
              <a:gd name="connsiteX1" fmla="*/ 1536192 w 1536192"/>
              <a:gd name="connsiteY1" fmla="*/ 1773936 h 2596896"/>
              <a:gd name="connsiteX2" fmla="*/ 768096 w 1536192"/>
              <a:gd name="connsiteY2" fmla="*/ 2596896 h 2596896"/>
              <a:gd name="connsiteX3" fmla="*/ 758952 w 1536192"/>
              <a:gd name="connsiteY3" fmla="*/ 0 h 2596896"/>
              <a:gd name="connsiteX4" fmla="*/ 768096 w 1536192"/>
              <a:gd name="connsiteY4" fmla="*/ 2596896 h 2596896"/>
              <a:gd name="connsiteX5" fmla="*/ 0 w 1536192"/>
              <a:gd name="connsiteY5" fmla="*/ 1773936 h 2596896"/>
              <a:gd name="connsiteX6" fmla="*/ 758952 w 1536192"/>
              <a:gd name="connsiteY6" fmla="*/ 0 h 25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192" h="2596896">
                <a:moveTo>
                  <a:pt x="777240" y="0"/>
                </a:moveTo>
                <a:cubicBezTo>
                  <a:pt x="1030224" y="591312"/>
                  <a:pt x="1301496" y="954024"/>
                  <a:pt x="1536192" y="1773936"/>
                </a:cubicBezTo>
                <a:cubicBezTo>
                  <a:pt x="1280160" y="2706624"/>
                  <a:pt x="1024128" y="2322576"/>
                  <a:pt x="768096" y="2596896"/>
                </a:cubicBezTo>
                <a:close/>
                <a:moveTo>
                  <a:pt x="758952" y="0"/>
                </a:moveTo>
                <a:lnTo>
                  <a:pt x="768096" y="2596896"/>
                </a:lnTo>
                <a:cubicBezTo>
                  <a:pt x="512064" y="2322576"/>
                  <a:pt x="256032" y="2706624"/>
                  <a:pt x="0" y="1773936"/>
                </a:cubicBezTo>
                <a:cubicBezTo>
                  <a:pt x="234696" y="954024"/>
                  <a:pt x="505968" y="591312"/>
                  <a:pt x="75895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1463"/>
          </a:p>
        </p:txBody>
      </p:sp>
      <p:sp>
        <p:nvSpPr>
          <p:cNvPr id="37" name="フリーフォーム: 図形 36">
            <a:extLst>
              <a:ext uri="{FF2B5EF4-FFF2-40B4-BE49-F238E27FC236}">
                <a16:creationId xmlns:a16="http://schemas.microsoft.com/office/drawing/2014/main" id="{4724E78A-2793-1CEE-E672-5A8743A2FA62}"/>
              </a:ext>
            </a:extLst>
          </p:cNvPr>
          <p:cNvSpPr/>
          <p:nvPr/>
        </p:nvSpPr>
        <p:spPr>
          <a:xfrm>
            <a:off x="1701043" y="2697334"/>
            <a:ext cx="265147" cy="434306"/>
          </a:xfrm>
          <a:custGeom>
            <a:avLst/>
            <a:gdLst>
              <a:gd name="connsiteX0" fmla="*/ 777240 w 1536192"/>
              <a:gd name="connsiteY0" fmla="*/ 0 h 2596896"/>
              <a:gd name="connsiteX1" fmla="*/ 1536192 w 1536192"/>
              <a:gd name="connsiteY1" fmla="*/ 1773936 h 2596896"/>
              <a:gd name="connsiteX2" fmla="*/ 768096 w 1536192"/>
              <a:gd name="connsiteY2" fmla="*/ 2596896 h 2596896"/>
              <a:gd name="connsiteX3" fmla="*/ 758952 w 1536192"/>
              <a:gd name="connsiteY3" fmla="*/ 0 h 2596896"/>
              <a:gd name="connsiteX4" fmla="*/ 768096 w 1536192"/>
              <a:gd name="connsiteY4" fmla="*/ 2596896 h 2596896"/>
              <a:gd name="connsiteX5" fmla="*/ 0 w 1536192"/>
              <a:gd name="connsiteY5" fmla="*/ 1773936 h 2596896"/>
              <a:gd name="connsiteX6" fmla="*/ 758952 w 1536192"/>
              <a:gd name="connsiteY6" fmla="*/ 0 h 25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192" h="2596896">
                <a:moveTo>
                  <a:pt x="777240" y="0"/>
                </a:moveTo>
                <a:cubicBezTo>
                  <a:pt x="1030224" y="591312"/>
                  <a:pt x="1301496" y="954024"/>
                  <a:pt x="1536192" y="1773936"/>
                </a:cubicBezTo>
                <a:cubicBezTo>
                  <a:pt x="1280160" y="2706624"/>
                  <a:pt x="1024128" y="2322576"/>
                  <a:pt x="768096" y="2596896"/>
                </a:cubicBezTo>
                <a:close/>
                <a:moveTo>
                  <a:pt x="758952" y="0"/>
                </a:moveTo>
                <a:lnTo>
                  <a:pt x="768096" y="2596896"/>
                </a:lnTo>
                <a:cubicBezTo>
                  <a:pt x="512064" y="2322576"/>
                  <a:pt x="256032" y="2706624"/>
                  <a:pt x="0" y="1773936"/>
                </a:cubicBezTo>
                <a:cubicBezTo>
                  <a:pt x="234696" y="954024"/>
                  <a:pt x="505968" y="591312"/>
                  <a:pt x="758952"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1463"/>
          </a:p>
        </p:txBody>
      </p:sp>
      <p:sp>
        <p:nvSpPr>
          <p:cNvPr id="23" name="テキスト ボックス 22">
            <a:extLst>
              <a:ext uri="{FF2B5EF4-FFF2-40B4-BE49-F238E27FC236}">
                <a16:creationId xmlns:a16="http://schemas.microsoft.com/office/drawing/2014/main" id="{6CDEB543-14E0-FF02-BC8F-9A08CFE97A02}"/>
              </a:ext>
            </a:extLst>
          </p:cNvPr>
          <p:cNvSpPr txBox="1"/>
          <p:nvPr/>
        </p:nvSpPr>
        <p:spPr>
          <a:xfrm>
            <a:off x="1122368" y="195736"/>
            <a:ext cx="4951762" cy="442429"/>
          </a:xfrm>
          <a:prstGeom prst="rect">
            <a:avLst/>
          </a:prstGeom>
          <a:noFill/>
        </p:spPr>
        <p:txBody>
          <a:bodyPr wrap="square">
            <a:spAutoFit/>
          </a:bodyPr>
          <a:lstStyle/>
          <a:p>
            <a:r>
              <a:rPr lang="ja-JP" altLang="en-US" sz="2275" b="1"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花カスの問題　　</a:t>
            </a:r>
            <a:r>
              <a:rPr lang="ja-JP" altLang="en-US" sz="1950"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rPr>
              <a:t>（独）農研機構文献</a:t>
            </a:r>
            <a:endParaRPr lang="en-US" altLang="ja-JP" sz="1950" dirty="0">
              <a:solidFill>
                <a:srgbClr val="000000"/>
              </a:solidFill>
              <a:latin typeface="BIZ UDゴシック" panose="020B0400000000000000" pitchFamily="49" charset="-128"/>
              <a:ea typeface="BIZ UDゴシック" panose="020B0400000000000000" pitchFamily="49" charset="-128"/>
              <a:cs typeface="ＭＳ 明朝" panose="02020609040205080304" pitchFamily="17" charset="-128"/>
            </a:endParaRPr>
          </a:p>
        </p:txBody>
      </p:sp>
      <p:sp>
        <p:nvSpPr>
          <p:cNvPr id="24" name="スライド番号プレースホルダー 6">
            <a:extLst>
              <a:ext uri="{FF2B5EF4-FFF2-40B4-BE49-F238E27FC236}">
                <a16:creationId xmlns:a16="http://schemas.microsoft.com/office/drawing/2014/main" id="{6D38859D-FEE1-E29C-0FF0-B4A28E77BE82}"/>
              </a:ext>
            </a:extLst>
          </p:cNvPr>
          <p:cNvSpPr txBox="1">
            <a:spLocks/>
          </p:cNvSpPr>
          <p:nvPr/>
        </p:nvSpPr>
        <p:spPr>
          <a:xfrm>
            <a:off x="7553325" y="5981291"/>
            <a:ext cx="2228850" cy="296664"/>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3F8A02A-2DBF-4E83-BAF1-2F23B61AB70A}" type="slidenum">
              <a:rPr lang="ja-JP" altLang="en-US" sz="975" b="1">
                <a:solidFill>
                  <a:schemeClr val="bg1"/>
                </a:solidFill>
                <a:latin typeface="BIZ UDゴシック" panose="020B0400000000000000" pitchFamily="49" charset="-128"/>
                <a:ea typeface="BIZ UDゴシック" panose="020B0400000000000000" pitchFamily="49" charset="-128"/>
              </a:rPr>
              <a:pPr/>
              <a:t>6</a:t>
            </a:fld>
            <a:endParaRPr lang="ja-JP" altLang="en-US" sz="975" b="1" dirty="0">
              <a:solidFill>
                <a:schemeClr val="bg1"/>
              </a:solidFill>
              <a:latin typeface="BIZ UDゴシック" panose="020B0400000000000000" pitchFamily="49" charset="-128"/>
              <a:ea typeface="BIZ UDゴシック" panose="020B0400000000000000" pitchFamily="49" charset="-128"/>
            </a:endParaRPr>
          </a:p>
        </p:txBody>
      </p:sp>
      <p:sp>
        <p:nvSpPr>
          <p:cNvPr id="26" name="正方形/長方形 25">
            <a:extLst>
              <a:ext uri="{FF2B5EF4-FFF2-40B4-BE49-F238E27FC236}">
                <a16:creationId xmlns:a16="http://schemas.microsoft.com/office/drawing/2014/main" id="{9878D05D-E822-D095-584E-D9B028F31BAB}"/>
              </a:ext>
            </a:extLst>
          </p:cNvPr>
          <p:cNvSpPr/>
          <p:nvPr/>
        </p:nvSpPr>
        <p:spPr>
          <a:xfrm>
            <a:off x="0" y="6537597"/>
            <a:ext cx="9906000" cy="170879"/>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b="1" dirty="0">
                <a:solidFill>
                  <a:schemeClr val="bg1"/>
                </a:solidFill>
                <a:latin typeface="BIZ UDゴシック" panose="020B0400000000000000" pitchFamily="49" charset="-128"/>
                <a:ea typeface="BIZ UDゴシック" panose="020B0400000000000000" pitchFamily="49" charset="-128"/>
              </a:rPr>
              <a:t>WEA</a:t>
            </a:r>
            <a:endParaRPr lang="ja-JP" altLang="en-US" sz="1300" b="1" dirty="0">
              <a:solidFill>
                <a:schemeClr val="bg1"/>
              </a:solidFill>
              <a:latin typeface="BIZ UDゴシック" panose="020B0400000000000000" pitchFamily="49" charset="-128"/>
              <a:ea typeface="BIZ UDゴシック" panose="020B0400000000000000" pitchFamily="49" charset="-128"/>
            </a:endParaRPr>
          </a:p>
        </p:txBody>
      </p:sp>
      <p:sp>
        <p:nvSpPr>
          <p:cNvPr id="30" name="スライド番号プレースホルダー 6">
            <a:extLst>
              <a:ext uri="{FF2B5EF4-FFF2-40B4-BE49-F238E27FC236}">
                <a16:creationId xmlns:a16="http://schemas.microsoft.com/office/drawing/2014/main" id="{C145D410-3DA9-5163-F9A7-B50BEF0E0A59}"/>
              </a:ext>
            </a:extLst>
          </p:cNvPr>
          <p:cNvSpPr txBox="1">
            <a:spLocks/>
          </p:cNvSpPr>
          <p:nvPr/>
        </p:nvSpPr>
        <p:spPr>
          <a:xfrm>
            <a:off x="7553325" y="5981291"/>
            <a:ext cx="2228850" cy="296664"/>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3F8A02A-2DBF-4E83-BAF1-2F23B61AB70A}" type="slidenum">
              <a:rPr lang="ja-JP" altLang="en-US" sz="975" b="1">
                <a:solidFill>
                  <a:schemeClr val="bg1"/>
                </a:solidFill>
                <a:latin typeface="BIZ UDゴシック" panose="020B0400000000000000" pitchFamily="49" charset="-128"/>
                <a:ea typeface="BIZ UDゴシック" panose="020B0400000000000000" pitchFamily="49" charset="-128"/>
              </a:rPr>
              <a:pPr/>
              <a:t>6</a:t>
            </a:fld>
            <a:endParaRPr lang="ja-JP" altLang="en-US" sz="975" b="1" dirty="0">
              <a:solidFill>
                <a:schemeClr val="bg1"/>
              </a:solidFill>
              <a:latin typeface="BIZ UDゴシック" panose="020B0400000000000000" pitchFamily="49" charset="-128"/>
              <a:ea typeface="BIZ UDゴシック" panose="020B0400000000000000" pitchFamily="49" charset="-128"/>
            </a:endParaRPr>
          </a:p>
        </p:txBody>
      </p:sp>
      <p:grpSp>
        <p:nvGrpSpPr>
          <p:cNvPr id="10" name="グループ化 9">
            <a:extLst>
              <a:ext uri="{FF2B5EF4-FFF2-40B4-BE49-F238E27FC236}">
                <a16:creationId xmlns:a16="http://schemas.microsoft.com/office/drawing/2014/main" id="{B5455EB9-0673-F8C2-E896-540C996A3CC4}"/>
              </a:ext>
            </a:extLst>
          </p:cNvPr>
          <p:cNvGrpSpPr/>
          <p:nvPr/>
        </p:nvGrpSpPr>
        <p:grpSpPr>
          <a:xfrm>
            <a:off x="237744" y="232406"/>
            <a:ext cx="9226296" cy="548871"/>
            <a:chOff x="237744" y="232406"/>
            <a:chExt cx="9226296" cy="548871"/>
          </a:xfrm>
        </p:grpSpPr>
        <p:sp>
          <p:nvSpPr>
            <p:cNvPr id="7" name="正方形/長方形 6">
              <a:extLst>
                <a:ext uri="{FF2B5EF4-FFF2-40B4-BE49-F238E27FC236}">
                  <a16:creationId xmlns:a16="http://schemas.microsoft.com/office/drawing/2014/main" id="{15C797B1-74D0-4A9C-B0CB-B40D8336B6B3}"/>
                </a:ext>
              </a:extLst>
            </p:cNvPr>
            <p:cNvSpPr/>
            <p:nvPr/>
          </p:nvSpPr>
          <p:spPr>
            <a:xfrm>
              <a:off x="237744" y="232406"/>
              <a:ext cx="884394" cy="5488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38"/>
                </a:lnSpc>
              </a:pPr>
              <a:endParaRPr lang="en-US" altLang="ja-JP" sz="195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40BA8167-51AC-5BF5-F729-B4DD38454465}"/>
                </a:ext>
              </a:extLst>
            </p:cNvPr>
            <p:cNvSpPr/>
            <p:nvPr/>
          </p:nvSpPr>
          <p:spPr>
            <a:xfrm>
              <a:off x="1117810" y="677269"/>
              <a:ext cx="8346230" cy="931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38"/>
                </a:lnSpc>
              </a:pPr>
              <a:endParaRPr lang="en-US" altLang="ja-JP" sz="195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261381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linds(horizontal)">
                                      <p:cBhvr>
                                        <p:cTn id="42" dur="500"/>
                                        <p:tgtEl>
                                          <p:spTgt spid="4">
                                            <p:txEl>
                                              <p:pRg st="7" end="7"/>
                                            </p:txEl>
                                          </p:spTgt>
                                        </p:tgtEl>
                                      </p:cBhvr>
                                    </p:animEffect>
                                  </p:childTnLst>
                                </p:cTn>
                              </p:par>
                              <p:par>
                                <p:cTn id="43" presetID="42" presetClass="path" presetSubtype="0" accel="50000" decel="50000" fill="hold" grpId="0" nodeType="withEffect">
                                  <p:stCondLst>
                                    <p:cond delay="250"/>
                                  </p:stCondLst>
                                  <p:childTnLst>
                                    <p:animMotion origin="layout" path="M 0 0 L 0 0.25 E" pathEditMode="relative" ptsTypes="">
                                      <p:cBhvr>
                                        <p:cTn id="44" dur="4250" fill="hold"/>
                                        <p:tgtEl>
                                          <p:spTgt spid="35"/>
                                        </p:tgtEl>
                                        <p:attrNameLst>
                                          <p:attrName>ppt_x</p:attrName>
                                          <p:attrName>ppt_y</p:attrName>
                                        </p:attrNameLst>
                                      </p:cBhvr>
                                    </p:animMotion>
                                  </p:childTnLst>
                                </p:cTn>
                              </p:par>
                            </p:childTnLst>
                          </p:cTn>
                        </p:par>
                        <p:par>
                          <p:cTn id="45" fill="hold">
                            <p:stCondLst>
                              <p:cond delay="4500"/>
                            </p:stCondLst>
                            <p:childTnLst>
                              <p:par>
                                <p:cTn id="46" presetID="9"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dissolve">
                                      <p:cBhvr>
                                        <p:cTn id="48" dur="500"/>
                                        <p:tgtEl>
                                          <p:spTgt spid="37"/>
                                        </p:tgtEl>
                                      </p:cBhvr>
                                    </p:animEffect>
                                  </p:childTnLst>
                                </p:cTn>
                              </p:par>
                            </p:childTnLst>
                          </p:cTn>
                        </p:par>
                        <p:par>
                          <p:cTn id="49" fill="hold">
                            <p:stCondLst>
                              <p:cond delay="5000"/>
                            </p:stCondLst>
                            <p:childTnLst>
                              <p:par>
                                <p:cTn id="50" presetID="42" presetClass="path" presetSubtype="0" accel="50000" decel="50000" fill="hold" grpId="1" nodeType="afterEffect">
                                  <p:stCondLst>
                                    <p:cond delay="0"/>
                                  </p:stCondLst>
                                  <p:childTnLst>
                                    <p:animMotion origin="layout" path="M 0 0 L 0 0.25 E" pathEditMode="relative" ptsTypes="">
                                      <p:cBhvr>
                                        <p:cTn id="51" dur="1000" fill="hold"/>
                                        <p:tgtEl>
                                          <p:spTgt spid="37"/>
                                        </p:tgtEl>
                                        <p:attrNameLst>
                                          <p:attrName>ppt_x</p:attrName>
                                          <p:attrName>ppt_y</p:attrName>
                                        </p:attrNameLst>
                                      </p:cBhvr>
                                    </p:animMotion>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strips(downLeft)">
                                      <p:cBhvr>
                                        <p:cTn id="55" dur="500"/>
                                        <p:tgtEl>
                                          <p:spTgt spid="33"/>
                                        </p:tgtEl>
                                      </p:cBhvr>
                                    </p:animEffect>
                                  </p:childTnLst>
                                </p:cTn>
                              </p:par>
                            </p:childTnLst>
                          </p:cTn>
                        </p:par>
                        <p:par>
                          <p:cTn id="56" fill="hold">
                            <p:stCondLst>
                              <p:cond delay="6500"/>
                            </p:stCondLst>
                            <p:childTnLst>
                              <p:par>
                                <p:cTn id="57" presetID="5" presetClass="entr" presetSubtype="1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checkerboard(across)">
                                      <p:cBhvr>
                                        <p:cTn id="59" dur="500"/>
                                        <p:tgtEl>
                                          <p:spTgt spid="25"/>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dissolve">
                                      <p:cBhvr>
                                        <p:cTn id="63" dur="500"/>
                                        <p:tgtEl>
                                          <p:spTgt spid="32"/>
                                        </p:tgtEl>
                                      </p:cBhvr>
                                    </p:animEffect>
                                  </p:childTnLst>
                                </p:cTn>
                              </p:par>
                            </p:childTnLst>
                          </p:cTn>
                        </p:par>
                        <p:par>
                          <p:cTn id="64" fill="hold">
                            <p:stCondLst>
                              <p:cond delay="7500"/>
                            </p:stCondLst>
                            <p:childTnLst>
                              <p:par>
                                <p:cTn id="65" presetID="42" presetClass="path" presetSubtype="0" accel="50000" decel="50000" fill="hold" nodeType="afterEffect">
                                  <p:stCondLst>
                                    <p:cond delay="0"/>
                                  </p:stCondLst>
                                  <p:childTnLst>
                                    <p:animMotion origin="layout" path="M -1.25E-6 -1.48148E-6 L 0.00508 0.38403 " pathEditMode="relative" rAng="0" ptsTypes="AA">
                                      <p:cBhvr>
                                        <p:cTn id="66" dur="2000" fill="hold"/>
                                        <p:tgtEl>
                                          <p:spTgt spid="32"/>
                                        </p:tgtEl>
                                        <p:attrNameLst>
                                          <p:attrName>ppt_x</p:attrName>
                                          <p:attrName>ppt_y</p:attrName>
                                        </p:attrNameLst>
                                      </p:cBhvr>
                                      <p:rCtr x="247" y="19190"/>
                                    </p:animMotion>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1"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dissolve">
                                      <p:cBhvr>
                                        <p:cTn id="7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3" grpId="0" animBg="1"/>
      <p:bldP spid="35" grpId="0" animBg="1"/>
      <p:bldP spid="35" grpId="1" animBg="1"/>
      <p:bldP spid="37" grpId="0" animBg="1"/>
      <p:bldP spid="37" grpId="1"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1465F583-9C62-40D4-AB7F-03953F950F74}" vid="{126184B1-FDAA-4C90-8D9B-C4C35CF54E31}"/>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1137</Words>
  <Application>Microsoft Office PowerPoint</Application>
  <PresentationFormat>A4 210 x 297 mm</PresentationFormat>
  <Paragraphs>53</Paragraphs>
  <Slides>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6</vt:i4>
      </vt:variant>
    </vt:vector>
  </HeadingPairs>
  <TitlesOfParts>
    <vt:vector size="16" baseType="lpstr">
      <vt:lpstr>BIZ UDゴシック</vt:lpstr>
      <vt:lpstr>Meiryo UI</vt:lpstr>
      <vt:lpstr>游ゴシック</vt:lpstr>
      <vt:lpstr>游ゴシック Light</vt:lpstr>
      <vt:lpstr>Arial</vt:lpstr>
      <vt:lpstr>Calibri</vt:lpstr>
      <vt:lpstr>Calibri Light</vt:lpstr>
      <vt:lpstr>Wingdings</vt:lpstr>
      <vt:lpstr>Office テーマ</vt:lpstr>
      <vt:lpstr>1_Office テーマ</vt:lpstr>
      <vt:lpstr>PowerPoint プレゼンテーション</vt:lpstr>
      <vt:lpstr>PowerPoint プレゼンテーション</vt:lpstr>
      <vt:lpstr>記載内容の根拠等 （補足資料）</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2021-02-15T23:36:14Z</dcterms:created>
  <dcterms:modified xsi:type="dcterms:W3CDTF">2023-02-16T08:57:08Z</dcterms:modified>
</cp:coreProperties>
</file>