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721" r:id="rId1"/>
  </p:sldMasterIdLst>
  <p:notesMasterIdLst>
    <p:notesMasterId r:id="rId23"/>
  </p:notesMasterIdLst>
  <p:handoutMasterIdLst>
    <p:handoutMasterId r:id="rId24"/>
  </p:handoutMasterIdLst>
  <p:sldIdLst>
    <p:sldId id="1168" r:id="rId2"/>
    <p:sldId id="1171" r:id="rId3"/>
    <p:sldId id="1114" r:id="rId4"/>
    <p:sldId id="1176" r:id="rId5"/>
    <p:sldId id="1191" r:id="rId6"/>
    <p:sldId id="1177" r:id="rId7"/>
    <p:sldId id="1053" r:id="rId8"/>
    <p:sldId id="1172" r:id="rId9"/>
    <p:sldId id="1093" r:id="rId10"/>
    <p:sldId id="1084" r:id="rId11"/>
    <p:sldId id="1030" r:id="rId12"/>
    <p:sldId id="1204" r:id="rId13"/>
    <p:sldId id="1130" r:id="rId14"/>
    <p:sldId id="1189" r:id="rId15"/>
    <p:sldId id="1190" r:id="rId16"/>
    <p:sldId id="1201" r:id="rId17"/>
    <p:sldId id="293" r:id="rId18"/>
    <p:sldId id="1202" r:id="rId19"/>
    <p:sldId id="1203" r:id="rId20"/>
    <p:sldId id="1206" r:id="rId21"/>
    <p:sldId id="1205" r:id="rId22"/>
  </p:sldIdLst>
  <p:sldSz cx="9144000" cy="6858000" type="screen4x3"/>
  <p:notesSz cx="6738938" cy="9872663"/>
  <p:defaultTex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23" userDrawn="1">
          <p15:clr>
            <a:srgbClr val="A4A3A4"/>
          </p15:clr>
        </p15:guide>
        <p15:guide id="3" orient="horz"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6699"/>
    <a:srgbClr val="3366FF"/>
    <a:srgbClr val="FE5454"/>
    <a:srgbClr val="FF0066"/>
    <a:srgbClr val="FFCCFF"/>
    <a:srgbClr val="3333CC"/>
    <a:srgbClr val="A1FDAC"/>
    <a:srgbClr val="FFCC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065" autoAdjust="0"/>
  </p:normalViewPr>
  <p:slideViewPr>
    <p:cSldViewPr>
      <p:cViewPr varScale="1">
        <p:scale>
          <a:sx n="60" d="100"/>
          <a:sy n="60" d="100"/>
        </p:scale>
        <p:origin x="139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8" d="100"/>
          <a:sy n="78" d="100"/>
        </p:scale>
        <p:origin x="-2394" y="1428"/>
      </p:cViewPr>
      <p:guideLst>
        <p:guide orient="horz" pos="3111"/>
        <p:guide pos="2123"/>
        <p:guide orient="horz"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4" y="61"/>
            <a:ext cx="2918726" cy="493713"/>
          </a:xfrm>
          <a:prstGeom prst="rect">
            <a:avLst/>
          </a:prstGeom>
        </p:spPr>
        <p:txBody>
          <a:bodyPr vert="horz" lIns="90258" tIns="45146" rIns="90258" bIns="45146" rtlCol="0"/>
          <a:lstStyle>
            <a:lvl1pPr algn="l">
              <a:defRPr sz="1200">
                <a:ea typeface="ＭＳ Ｐゴシック" pitchFamily="50" charset="-128"/>
              </a:defRPr>
            </a:lvl1pPr>
          </a:lstStyle>
          <a:p>
            <a:pPr>
              <a:defRPr/>
            </a:pPr>
            <a:endParaRPr lang="ja-JP" altLang="en-US"/>
          </a:p>
        </p:txBody>
      </p:sp>
      <p:sp>
        <p:nvSpPr>
          <p:cNvPr id="3" name="日付プレースホルダ 2"/>
          <p:cNvSpPr>
            <a:spLocks noGrp="1"/>
          </p:cNvSpPr>
          <p:nvPr>
            <p:ph type="dt" sz="quarter" idx="1"/>
          </p:nvPr>
        </p:nvSpPr>
        <p:spPr>
          <a:xfrm>
            <a:off x="3818670" y="61"/>
            <a:ext cx="2918726" cy="493713"/>
          </a:xfrm>
          <a:prstGeom prst="rect">
            <a:avLst/>
          </a:prstGeom>
        </p:spPr>
        <p:txBody>
          <a:bodyPr vert="horz" lIns="90258" tIns="45146" rIns="90258" bIns="45146" rtlCol="0"/>
          <a:lstStyle>
            <a:lvl1pPr algn="r">
              <a:defRPr sz="1200">
                <a:ea typeface="ＭＳ Ｐゴシック" pitchFamily="50" charset="-128"/>
              </a:defRPr>
            </a:lvl1pPr>
          </a:lstStyle>
          <a:p>
            <a:pPr>
              <a:defRPr/>
            </a:pPr>
            <a:fld id="{9101E38E-688B-49F3-A047-53E4BE4A62D7}" type="datetimeFigureOut">
              <a:rPr lang="ja-JP" altLang="en-US"/>
              <a:pPr>
                <a:defRPr/>
              </a:pPr>
              <a:t>2020/9/22</a:t>
            </a:fld>
            <a:endParaRPr lang="ja-JP" altLang="en-US"/>
          </a:p>
        </p:txBody>
      </p:sp>
      <p:sp>
        <p:nvSpPr>
          <p:cNvPr id="4" name="フッター プレースホルダ 3"/>
          <p:cNvSpPr>
            <a:spLocks noGrp="1"/>
          </p:cNvSpPr>
          <p:nvPr>
            <p:ph type="ftr" sz="quarter" idx="2"/>
          </p:nvPr>
        </p:nvSpPr>
        <p:spPr>
          <a:xfrm>
            <a:off x="44" y="9377388"/>
            <a:ext cx="2918726" cy="493712"/>
          </a:xfrm>
          <a:prstGeom prst="rect">
            <a:avLst/>
          </a:prstGeom>
        </p:spPr>
        <p:txBody>
          <a:bodyPr vert="horz" lIns="90258" tIns="45146" rIns="90258" bIns="45146" rtlCol="0" anchor="b"/>
          <a:lstStyle>
            <a:lvl1pPr algn="l">
              <a:defRPr sz="1200">
                <a:ea typeface="ＭＳ Ｐゴシック" pitchFamily="50"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8670" y="9377388"/>
            <a:ext cx="2918726" cy="493712"/>
          </a:xfrm>
          <a:prstGeom prst="rect">
            <a:avLst/>
          </a:prstGeom>
        </p:spPr>
        <p:txBody>
          <a:bodyPr vert="horz" lIns="90258" tIns="45146" rIns="90258" bIns="45146" rtlCol="0" anchor="b"/>
          <a:lstStyle>
            <a:lvl1pPr algn="r">
              <a:defRPr sz="1200">
                <a:ea typeface="ＭＳ Ｐゴシック" pitchFamily="50" charset="-128"/>
              </a:defRPr>
            </a:lvl1pPr>
          </a:lstStyle>
          <a:p>
            <a:pPr>
              <a:defRPr/>
            </a:pPr>
            <a:fld id="{5A32CDE7-2DA0-4CAB-A914-27F812EA799B}" type="slidenum">
              <a:rPr lang="ja-JP" altLang="en-US"/>
              <a:pPr>
                <a:defRPr/>
              </a:pPr>
              <a:t>‹#›</a:t>
            </a:fld>
            <a:endParaRPr lang="ja-JP" altLang="en-US"/>
          </a:p>
        </p:txBody>
      </p:sp>
    </p:spTree>
    <p:extLst>
      <p:ext uri="{BB962C8B-B14F-4D97-AF65-F5344CB8AC3E}">
        <p14:creationId xmlns:p14="http://schemas.microsoft.com/office/powerpoint/2010/main" val="3226868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44" y="61"/>
            <a:ext cx="2918726" cy="493713"/>
          </a:xfrm>
          <a:prstGeom prst="rect">
            <a:avLst/>
          </a:prstGeom>
          <a:noFill/>
          <a:ln w="9525">
            <a:noFill/>
            <a:miter lim="800000"/>
            <a:headEnd/>
            <a:tailEnd/>
          </a:ln>
          <a:effectLst/>
        </p:spPr>
        <p:txBody>
          <a:bodyPr vert="horz" wrap="square" lIns="90258" tIns="45146" rIns="90258" bIns="45146" numCol="1" anchor="t"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22531" name="Rectangle 3"/>
          <p:cNvSpPr>
            <a:spLocks noGrp="1" noChangeArrowheads="1"/>
          </p:cNvSpPr>
          <p:nvPr>
            <p:ph type="dt" idx="1"/>
          </p:nvPr>
        </p:nvSpPr>
        <p:spPr bwMode="auto">
          <a:xfrm>
            <a:off x="3818670" y="61"/>
            <a:ext cx="2918726" cy="493713"/>
          </a:xfrm>
          <a:prstGeom prst="rect">
            <a:avLst/>
          </a:prstGeom>
          <a:noFill/>
          <a:ln w="9525">
            <a:noFill/>
            <a:miter lim="800000"/>
            <a:headEnd/>
            <a:tailEnd/>
          </a:ln>
          <a:effectLst/>
        </p:spPr>
        <p:txBody>
          <a:bodyPr vert="horz" wrap="square" lIns="90258" tIns="45146" rIns="90258" bIns="45146"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a:p>
        </p:txBody>
      </p:sp>
      <p:sp>
        <p:nvSpPr>
          <p:cNvPr id="15364" name="Rectangle 4"/>
          <p:cNvSpPr>
            <a:spLocks noGrp="1" noRot="1" noChangeAspect="1" noChangeArrowheads="1" noTextEdit="1"/>
          </p:cNvSpPr>
          <p:nvPr>
            <p:ph type="sldImg" idx="2"/>
          </p:nvPr>
        </p:nvSpPr>
        <p:spPr bwMode="auto">
          <a:xfrm>
            <a:off x="901700" y="741363"/>
            <a:ext cx="4935538" cy="3700462"/>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74545" y="4689489"/>
            <a:ext cx="5389891" cy="4441838"/>
          </a:xfrm>
          <a:prstGeom prst="rect">
            <a:avLst/>
          </a:prstGeom>
          <a:noFill/>
          <a:ln w="9525">
            <a:noFill/>
            <a:miter lim="800000"/>
            <a:headEnd/>
            <a:tailEnd/>
          </a:ln>
          <a:effectLst/>
        </p:spPr>
        <p:txBody>
          <a:bodyPr vert="horz" wrap="square" lIns="90258" tIns="45146" rIns="90258" bIns="4514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2534" name="Rectangle 6"/>
          <p:cNvSpPr>
            <a:spLocks noGrp="1" noChangeArrowheads="1"/>
          </p:cNvSpPr>
          <p:nvPr>
            <p:ph type="ftr" sz="quarter" idx="4"/>
          </p:nvPr>
        </p:nvSpPr>
        <p:spPr bwMode="auto">
          <a:xfrm>
            <a:off x="44" y="9377388"/>
            <a:ext cx="2918726" cy="493712"/>
          </a:xfrm>
          <a:prstGeom prst="rect">
            <a:avLst/>
          </a:prstGeom>
          <a:noFill/>
          <a:ln w="9525">
            <a:noFill/>
            <a:miter lim="800000"/>
            <a:headEnd/>
            <a:tailEnd/>
          </a:ln>
          <a:effectLst/>
        </p:spPr>
        <p:txBody>
          <a:bodyPr vert="horz" wrap="square" lIns="90258" tIns="45146" rIns="90258" bIns="45146" numCol="1" anchor="b" anchorCtr="0" compatLnSpc="1">
            <a:prstTxWarp prst="textNoShape">
              <a:avLst/>
            </a:prstTxWarp>
          </a:bodyPr>
          <a:lstStyle>
            <a:lvl1pPr algn="l">
              <a:defRPr sz="1200">
                <a:latin typeface="Arial" charset="0"/>
                <a:ea typeface="ＭＳ Ｐゴシック" pitchFamily="50" charset="-128"/>
              </a:defRPr>
            </a:lvl1pPr>
          </a:lstStyle>
          <a:p>
            <a:pPr>
              <a:defRPr/>
            </a:pPr>
            <a:endParaRPr lang="en-US" altLang="ja-JP"/>
          </a:p>
        </p:txBody>
      </p:sp>
      <p:sp>
        <p:nvSpPr>
          <p:cNvPr id="22535" name="Rectangle 7"/>
          <p:cNvSpPr>
            <a:spLocks noGrp="1" noChangeArrowheads="1"/>
          </p:cNvSpPr>
          <p:nvPr>
            <p:ph type="sldNum" sz="quarter" idx="5"/>
          </p:nvPr>
        </p:nvSpPr>
        <p:spPr bwMode="auto">
          <a:xfrm>
            <a:off x="3818670" y="9377388"/>
            <a:ext cx="2918726" cy="493712"/>
          </a:xfrm>
          <a:prstGeom prst="rect">
            <a:avLst/>
          </a:prstGeom>
          <a:noFill/>
          <a:ln w="9525">
            <a:noFill/>
            <a:miter lim="800000"/>
            <a:headEnd/>
            <a:tailEnd/>
          </a:ln>
          <a:effectLst/>
        </p:spPr>
        <p:txBody>
          <a:bodyPr vert="horz" wrap="square" lIns="90258" tIns="45146" rIns="90258" bIns="45146"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B868E322-7E2B-4552-BD0F-EB2210105B7C}" type="slidenum">
              <a:rPr lang="en-US" altLang="ja-JP"/>
              <a:pPr>
                <a:defRPr/>
              </a:pPr>
              <a:t>‹#›</a:t>
            </a:fld>
            <a:endParaRPr lang="en-US" altLang="ja-JP"/>
          </a:p>
        </p:txBody>
      </p:sp>
    </p:spTree>
    <p:extLst>
      <p:ext uri="{BB962C8B-B14F-4D97-AF65-F5344CB8AC3E}">
        <p14:creationId xmlns:p14="http://schemas.microsoft.com/office/powerpoint/2010/main" val="2638894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3288" y="758825"/>
            <a:ext cx="4932362" cy="3698875"/>
          </a:xfrm>
        </p:spPr>
      </p:sp>
      <p:sp>
        <p:nvSpPr>
          <p:cNvPr id="3" name="ノート プレースホルダ 2"/>
          <p:cNvSpPr>
            <a:spLocks noGrp="1"/>
          </p:cNvSpPr>
          <p:nvPr>
            <p:ph type="body" idx="1"/>
          </p:nvPr>
        </p:nvSpPr>
        <p:spPr/>
        <p:txBody>
          <a:bodyPr>
            <a:normAutofit/>
          </a:bodyPr>
          <a:lstStyle/>
          <a:p>
            <a:pPr indent="182039"/>
            <a:r>
              <a:rPr lang="ja-JP" altLang="ja-JP" dirty="0">
                <a:latin typeface="+mn-ea"/>
              </a:rPr>
              <a:t>はじめに、松本市の概要について説明</a:t>
            </a:r>
          </a:p>
          <a:p>
            <a:pPr indent="182039"/>
            <a:r>
              <a:rPr lang="en-US" altLang="ja-JP" dirty="0">
                <a:latin typeface="+mn-ea"/>
              </a:rPr>
              <a:t> </a:t>
            </a:r>
            <a:endParaRPr lang="ja-JP" altLang="ja-JP" dirty="0">
              <a:latin typeface="+mn-ea"/>
            </a:endParaRPr>
          </a:p>
          <a:p>
            <a:pPr indent="182039"/>
            <a:r>
              <a:rPr lang="ja-JP" altLang="ja-JP" dirty="0">
                <a:latin typeface="+mn-ea"/>
              </a:rPr>
              <a:t>松本市は、</a:t>
            </a:r>
            <a:r>
              <a:rPr lang="en-US" altLang="ja-JP" dirty="0">
                <a:latin typeface="+mn-ea"/>
              </a:rPr>
              <a:t>1998</a:t>
            </a:r>
            <a:r>
              <a:rPr lang="ja-JP" altLang="en-US" dirty="0">
                <a:latin typeface="+mn-ea"/>
              </a:rPr>
              <a:t>年の冬季五輪を開催した長野県にある</a:t>
            </a:r>
            <a:endParaRPr lang="en-US" altLang="ja-JP" dirty="0">
              <a:latin typeface="+mn-ea"/>
            </a:endParaRPr>
          </a:p>
          <a:p>
            <a:pPr indent="182039"/>
            <a:r>
              <a:rPr lang="ja-JP" altLang="en-US" dirty="0">
                <a:latin typeface="+mn-ea"/>
              </a:rPr>
              <a:t>その中央に位置する山岳高原都市</a:t>
            </a:r>
            <a:endParaRPr lang="en-US" altLang="ja-JP" dirty="0">
              <a:latin typeface="+mn-ea"/>
            </a:endParaRPr>
          </a:p>
          <a:p>
            <a:pPr indent="182039"/>
            <a:endParaRPr lang="ja-JP" altLang="ja-JP" dirty="0">
              <a:latin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B868E322-7E2B-4552-BD0F-EB2210105B7C}" type="slidenum">
              <a:rPr lang="en-US" altLang="ja-JP" smtClean="0"/>
              <a:pPr>
                <a:defRPr/>
              </a:pPr>
              <a:t>2</a:t>
            </a:fld>
            <a:endParaRPr lang="en-US" altLang="ja-JP" dirty="0"/>
          </a:p>
        </p:txBody>
      </p:sp>
    </p:spTree>
    <p:extLst>
      <p:ext uri="{BB962C8B-B14F-4D97-AF65-F5344CB8AC3E}">
        <p14:creationId xmlns:p14="http://schemas.microsoft.com/office/powerpoint/2010/main" val="224717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Autofit/>
          </a:bodyPr>
          <a:lstStyle/>
          <a:p>
            <a:pPr indent="180471">
              <a:spcBef>
                <a:spcPct val="0"/>
              </a:spcBef>
            </a:pPr>
            <a:r>
              <a:rPr lang="ja-JP" altLang="en-US" dirty="0">
                <a:latin typeface="+mn-ea"/>
              </a:rPr>
              <a:t>私は</a:t>
            </a:r>
            <a:r>
              <a:rPr lang="en-US" altLang="ja-JP" dirty="0">
                <a:latin typeface="+mn-ea"/>
              </a:rPr>
              <a:t>2004</a:t>
            </a:r>
            <a:r>
              <a:rPr lang="ja-JP" altLang="en-US" dirty="0">
                <a:latin typeface="+mn-ea"/>
              </a:rPr>
              <a:t>年に市長就任以来、急速に進展する超少子高齢型人口減少社会を見据え、「量から質への転換」を基本理念として、市民一人ひとりの「命の質」や「暮らしの質」の向上を目指すまちづくりを進めてきました。</a:t>
            </a:r>
            <a:endParaRPr lang="en-US" altLang="ja-JP" dirty="0">
              <a:latin typeface="+mn-ea"/>
            </a:endParaRPr>
          </a:p>
          <a:p>
            <a:pPr indent="180471">
              <a:spcBef>
                <a:spcPct val="0"/>
              </a:spcBef>
            </a:pPr>
            <a:endParaRPr lang="en-US" altLang="ja-JP" dirty="0">
              <a:latin typeface="+mn-ea"/>
            </a:endParaRPr>
          </a:p>
          <a:p>
            <a:pPr indent="180471">
              <a:spcBef>
                <a:spcPct val="0"/>
              </a:spcBef>
            </a:pPr>
            <a:r>
              <a:rPr lang="ja-JP" altLang="en-US" dirty="0">
                <a:latin typeface="+mn-ea"/>
              </a:rPr>
              <a:t>「健康」を「より良い状態を保つこと」と捉え、「人」の健康を基礎に「生活」、「地域」、「環境」、「経済」、「教育・文化」という６つの健康の実現に向けて、産学官民が一体となって、成熟型社会の新たな都市モデル「健康寿命延伸都市・松本」の創造を進めております。</a:t>
            </a:r>
            <a:endParaRPr lang="en-US" altLang="ja-JP" dirty="0">
              <a:latin typeface="+mn-ea"/>
            </a:endParaRPr>
          </a:p>
          <a:p>
            <a:pPr indent="180471">
              <a:spcBef>
                <a:spcPct val="0"/>
              </a:spcBef>
            </a:pPr>
            <a:endParaRPr lang="en-US" altLang="ja-JP" dirty="0">
              <a:latin typeface="+mn-ea"/>
            </a:endParaRPr>
          </a:p>
          <a:p>
            <a:pPr indent="180471">
              <a:spcBef>
                <a:spcPct val="0"/>
              </a:spcBef>
            </a:pPr>
            <a:endParaRPr lang="en-US" altLang="ja-JP" dirty="0">
              <a:latin typeface="+mn-ea"/>
            </a:endParaRPr>
          </a:p>
          <a:p>
            <a:pPr indent="180471">
              <a:spcBef>
                <a:spcPct val="0"/>
              </a:spcBef>
            </a:pPr>
            <a:endParaRPr lang="en-US" altLang="ja-JP" dirty="0">
              <a:latin typeface="+mn-ea"/>
            </a:endParaRPr>
          </a:p>
          <a:p>
            <a:pPr indent="180471">
              <a:spcBef>
                <a:spcPct val="0"/>
              </a:spcBef>
            </a:pPr>
            <a:endParaRPr lang="en-US" altLang="ja-JP" dirty="0">
              <a:latin typeface="+mn-ea"/>
            </a:endParaRPr>
          </a:p>
          <a:p>
            <a:pPr indent="180471">
              <a:spcBef>
                <a:spcPct val="0"/>
              </a:spcBef>
            </a:pPr>
            <a:endParaRPr lang="en-US" altLang="ja-JP" dirty="0">
              <a:latin typeface="+mn-ea"/>
            </a:endParaRPr>
          </a:p>
          <a:p>
            <a:pPr indent="180471">
              <a:spcBef>
                <a:spcPct val="0"/>
              </a:spcBef>
            </a:pPr>
            <a:r>
              <a:rPr lang="en-US" altLang="ja-JP" sz="1000" dirty="0">
                <a:solidFill>
                  <a:srgbClr val="002060"/>
                </a:solidFill>
                <a:latin typeface="+mn-ea"/>
              </a:rPr>
              <a:t>【※</a:t>
            </a:r>
            <a:r>
              <a:rPr lang="ja-JP" altLang="en-US" sz="1000" dirty="0">
                <a:solidFill>
                  <a:srgbClr val="002060"/>
                </a:solidFill>
                <a:latin typeface="+mn-ea"/>
              </a:rPr>
              <a:t>　以下の青字は、参考資料です</a:t>
            </a:r>
            <a:r>
              <a:rPr lang="en-US" altLang="ja-JP" sz="1000" dirty="0">
                <a:solidFill>
                  <a:srgbClr val="002060"/>
                </a:solidFill>
                <a:latin typeface="+mn-ea"/>
              </a:rPr>
              <a:t>】</a:t>
            </a:r>
          </a:p>
          <a:p>
            <a:pPr indent="180471">
              <a:spcBef>
                <a:spcPct val="0"/>
              </a:spcBef>
            </a:pPr>
            <a:r>
              <a:rPr lang="ja-JP" altLang="en-US" sz="1000" dirty="0">
                <a:solidFill>
                  <a:srgbClr val="002060"/>
                </a:solidFill>
                <a:latin typeface="+mn-ea"/>
              </a:rPr>
              <a:t>こういったことが評価され</a:t>
            </a:r>
            <a:r>
              <a:rPr lang="en-US" altLang="ja-JP" sz="1000" dirty="0">
                <a:solidFill>
                  <a:srgbClr val="002060"/>
                </a:solidFill>
                <a:latin typeface="+mn-ea"/>
              </a:rPr>
              <a:t>…</a:t>
            </a:r>
          </a:p>
          <a:p>
            <a:pPr marL="361015" indent="-95013">
              <a:spcBef>
                <a:spcPct val="0"/>
              </a:spcBef>
              <a:buFont typeface="Arial" pitchFamily="34" charset="0"/>
              <a:buChar char="•"/>
            </a:pPr>
            <a:r>
              <a:rPr lang="ja-JP" altLang="en-US" sz="1000" dirty="0">
                <a:solidFill>
                  <a:srgbClr val="002060"/>
                </a:solidFill>
                <a:latin typeface="+mn-ea"/>
              </a:rPr>
              <a:t>厚生労働省「第</a:t>
            </a:r>
            <a:r>
              <a:rPr lang="en-US" altLang="ja-JP" sz="1000" dirty="0">
                <a:solidFill>
                  <a:srgbClr val="002060"/>
                </a:solidFill>
                <a:latin typeface="+mn-ea"/>
              </a:rPr>
              <a:t>1</a:t>
            </a:r>
            <a:r>
              <a:rPr lang="ja-JP" altLang="en-US" sz="1000" dirty="0">
                <a:solidFill>
                  <a:srgbClr val="002060"/>
                </a:solidFill>
                <a:latin typeface="+mn-ea"/>
              </a:rPr>
              <a:t>回健康寿命をのばそう！アワード」</a:t>
            </a:r>
            <a:r>
              <a:rPr lang="zh-TW" altLang="en-US" sz="1000" dirty="0">
                <a:solidFill>
                  <a:srgbClr val="002060"/>
                </a:solidFill>
                <a:latin typeface="ＭＳ Ｐゴシック" pitchFamily="50" charset="-128"/>
                <a:ea typeface="ＭＳ Ｐゴシック" pitchFamily="50" charset="-128"/>
              </a:rPr>
              <a:t>自治体部門優秀賞</a:t>
            </a:r>
            <a:r>
              <a:rPr lang="ja-JP" altLang="en-US" sz="1000" dirty="0">
                <a:solidFill>
                  <a:srgbClr val="002060"/>
                </a:solidFill>
                <a:latin typeface="ＭＳ Ｐゴシック" pitchFamily="50" charset="-128"/>
                <a:ea typeface="ＭＳ Ｐゴシック" pitchFamily="50" charset="-128"/>
              </a:rPr>
              <a:t>（</a:t>
            </a:r>
            <a:r>
              <a:rPr lang="en-US" altLang="ja-JP" sz="1000" dirty="0">
                <a:solidFill>
                  <a:srgbClr val="002060"/>
                </a:solidFill>
                <a:latin typeface="ＭＳ Ｐゴシック" pitchFamily="50" charset="-128"/>
                <a:ea typeface="ＭＳ Ｐゴシック" pitchFamily="50" charset="-128"/>
              </a:rPr>
              <a:t>H25.3</a:t>
            </a:r>
            <a:r>
              <a:rPr lang="ja-JP" altLang="en-US" sz="1000" dirty="0">
                <a:solidFill>
                  <a:srgbClr val="002060"/>
                </a:solidFill>
                <a:latin typeface="ＭＳ Ｐゴシック" pitchFamily="50" charset="-128"/>
                <a:ea typeface="ＭＳ Ｐゴシック" pitchFamily="50" charset="-128"/>
              </a:rPr>
              <a:t>）</a:t>
            </a:r>
            <a:endParaRPr lang="en-US" altLang="ja-JP" sz="1000" dirty="0">
              <a:solidFill>
                <a:srgbClr val="002060"/>
              </a:solidFill>
              <a:latin typeface="ＭＳ Ｐゴシック" pitchFamily="50" charset="-128"/>
              <a:ea typeface="ＭＳ Ｐゴシック" pitchFamily="50" charset="-128"/>
            </a:endParaRPr>
          </a:p>
          <a:p>
            <a:pPr marL="361015" indent="-95013">
              <a:spcBef>
                <a:spcPct val="0"/>
              </a:spcBef>
              <a:buFont typeface="Arial" pitchFamily="34" charset="0"/>
              <a:buChar char="•"/>
            </a:pPr>
            <a:r>
              <a:rPr lang="ja-JP" altLang="en-US" sz="1000" dirty="0">
                <a:solidFill>
                  <a:srgbClr val="002060"/>
                </a:solidFill>
                <a:latin typeface="+mn-ea"/>
              </a:rPr>
              <a:t>平成</a:t>
            </a:r>
            <a:r>
              <a:rPr lang="en-US" altLang="ja-JP" sz="1000" dirty="0">
                <a:solidFill>
                  <a:srgbClr val="002060"/>
                </a:solidFill>
                <a:latin typeface="+mn-ea"/>
              </a:rPr>
              <a:t>26</a:t>
            </a:r>
            <a:r>
              <a:rPr lang="ja-JP" altLang="en-US" sz="1000" dirty="0">
                <a:solidFill>
                  <a:srgbClr val="002060"/>
                </a:solidFill>
                <a:latin typeface="+mn-ea"/>
              </a:rPr>
              <a:t>年度厚生労働白書に先進的な取り組みの一つとして掲載</a:t>
            </a:r>
            <a:endParaRPr lang="en-US" altLang="ja-JP" sz="1000" dirty="0">
              <a:solidFill>
                <a:srgbClr val="002060"/>
              </a:solidFill>
              <a:latin typeface="+mn-ea"/>
            </a:endParaRPr>
          </a:p>
          <a:p>
            <a:pPr marL="361015" indent="-95013">
              <a:spcBef>
                <a:spcPct val="0"/>
              </a:spcBef>
              <a:buFont typeface="Arial" pitchFamily="34" charset="0"/>
              <a:buChar char="•"/>
            </a:pPr>
            <a:r>
              <a:rPr lang="ja-JP" altLang="en-US" sz="1000" dirty="0">
                <a:solidFill>
                  <a:srgbClr val="002060"/>
                </a:solidFill>
                <a:latin typeface="+mn-ea"/>
              </a:rPr>
              <a:t>「環境」の健康という観点では、「残さず食べよう！</a:t>
            </a:r>
            <a:r>
              <a:rPr lang="en-US" altLang="ja-JP" sz="1000" dirty="0">
                <a:solidFill>
                  <a:srgbClr val="002060"/>
                </a:solidFill>
                <a:latin typeface="+mn-ea"/>
              </a:rPr>
              <a:t>30</a:t>
            </a:r>
            <a:r>
              <a:rPr lang="ja-JP" altLang="en-US" sz="1000" dirty="0">
                <a:solidFill>
                  <a:srgbClr val="002060"/>
                </a:solidFill>
                <a:latin typeface="+mn-ea"/>
              </a:rPr>
              <a:t>・</a:t>
            </a:r>
            <a:r>
              <a:rPr lang="en-US" altLang="ja-JP" sz="1000" dirty="0">
                <a:solidFill>
                  <a:srgbClr val="002060"/>
                </a:solidFill>
                <a:latin typeface="+mn-ea"/>
              </a:rPr>
              <a:t>10</a:t>
            </a:r>
            <a:r>
              <a:rPr lang="ja-JP" altLang="en-US" sz="1000" dirty="0">
                <a:solidFill>
                  <a:srgbClr val="002060"/>
                </a:solidFill>
                <a:latin typeface="+mn-ea"/>
              </a:rPr>
              <a:t>運動」が松本初の取組みとして全国に普及</a:t>
            </a:r>
            <a:endParaRPr lang="en-US" altLang="ja-JP" sz="1000" dirty="0">
              <a:solidFill>
                <a:srgbClr val="002060"/>
              </a:solidFill>
              <a:latin typeface="+mn-ea"/>
            </a:endParaRPr>
          </a:p>
          <a:p>
            <a:pPr marL="361015" indent="-95013">
              <a:spcBef>
                <a:spcPct val="0"/>
              </a:spcBef>
              <a:buFont typeface="Arial" pitchFamily="34" charset="0"/>
              <a:buChar char="•"/>
            </a:pPr>
            <a:endParaRPr lang="en-US" altLang="ja-JP" dirty="0">
              <a:latin typeface="+mn-ea"/>
            </a:endParaRPr>
          </a:p>
        </p:txBody>
      </p:sp>
      <p:sp>
        <p:nvSpPr>
          <p:cNvPr id="4" name="スライド番号プレースホルダ 3"/>
          <p:cNvSpPr>
            <a:spLocks noGrp="1"/>
          </p:cNvSpPr>
          <p:nvPr>
            <p:ph type="sldNum" sz="quarter" idx="10"/>
          </p:nvPr>
        </p:nvSpPr>
        <p:spPr/>
        <p:txBody>
          <a:bodyPr/>
          <a:lstStyle/>
          <a:p>
            <a:fld id="{1A3DB4CD-1D88-4917-9B02-3C9ED57391E3}" type="slidenum">
              <a:rPr kumimoji="1" lang="ja-JP" altLang="en-US" smtClean="0"/>
              <a:pPr/>
              <a:t>6</a:t>
            </a:fld>
            <a:endParaRPr kumimoji="1" lang="ja-JP" altLang="en-US"/>
          </a:p>
        </p:txBody>
      </p:sp>
      <p:sp>
        <p:nvSpPr>
          <p:cNvPr id="5" name="日付プレースホルダ 4"/>
          <p:cNvSpPr>
            <a:spLocks noGrp="1"/>
          </p:cNvSpPr>
          <p:nvPr>
            <p:ph type="dt" idx="11"/>
          </p:nvPr>
        </p:nvSpPr>
        <p:spPr/>
        <p:txBody>
          <a:bodyPr/>
          <a:lstStyle/>
          <a:p>
            <a:fld id="{835304D6-A49A-4450-A22A-462B008D82B1}" type="datetime1">
              <a:rPr kumimoji="1" lang="ja-JP" altLang="en-US" smtClean="0"/>
              <a:pPr/>
              <a:t>2020/9/22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3288" y="741363"/>
            <a:ext cx="4932362" cy="369887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B868E322-7E2B-4552-BD0F-EB2210105B7C}" type="slidenum">
              <a:rPr lang="en-US" altLang="ja-JP" smtClean="0"/>
              <a:pPr>
                <a:defRPr/>
              </a:pPr>
              <a:t>10</a:t>
            </a:fld>
            <a:endParaRPr lang="en-US" altLang="ja-JP"/>
          </a:p>
        </p:txBody>
      </p:sp>
    </p:spTree>
    <p:extLst>
      <p:ext uri="{BB962C8B-B14F-4D97-AF65-F5344CB8AC3E}">
        <p14:creationId xmlns:p14="http://schemas.microsoft.com/office/powerpoint/2010/main" val="1047278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790492" y="9338054"/>
            <a:ext cx="2898042" cy="49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4" tIns="45273" rIns="90554" bIns="45273" anchor="b"/>
          <a:lstStyle>
            <a:lvl1pPr algn="l" defTabSz="922338" eaLnBrk="0" hangingPunct="0">
              <a:spcBef>
                <a:spcPct val="30000"/>
              </a:spcBef>
              <a:defRPr sz="1200">
                <a:solidFill>
                  <a:schemeClr val="tx1"/>
                </a:solidFill>
                <a:latin typeface="Arial" panose="020B0604020202020204" pitchFamily="34" charset="0"/>
                <a:ea typeface="ＭＳ Ｐ明朝" panose="02020600040205080304" pitchFamily="18" charset="-128"/>
              </a:defRPr>
            </a:lvl1pPr>
            <a:lvl2pPr marL="742950" indent="-285750" algn="l" defTabSz="922338" eaLnBrk="0" hangingPunct="0">
              <a:spcBef>
                <a:spcPct val="30000"/>
              </a:spcBef>
              <a:defRPr sz="1200">
                <a:solidFill>
                  <a:schemeClr val="tx1"/>
                </a:solidFill>
                <a:latin typeface="Arial" panose="020B0604020202020204" pitchFamily="34" charset="0"/>
                <a:ea typeface="ＭＳ Ｐ明朝" panose="02020600040205080304" pitchFamily="18" charset="-128"/>
              </a:defRPr>
            </a:lvl2pPr>
            <a:lvl3pPr marL="1143000" indent="-228600" algn="l" defTabSz="922338" eaLnBrk="0" hangingPunct="0">
              <a:spcBef>
                <a:spcPct val="30000"/>
              </a:spcBef>
              <a:defRPr sz="1200">
                <a:solidFill>
                  <a:schemeClr val="tx1"/>
                </a:solidFill>
                <a:latin typeface="Arial" panose="020B0604020202020204" pitchFamily="34" charset="0"/>
                <a:ea typeface="ＭＳ Ｐ明朝" panose="02020600040205080304" pitchFamily="18" charset="-128"/>
              </a:defRPr>
            </a:lvl3pPr>
            <a:lvl4pPr marL="1600200" indent="-228600" algn="l" defTabSz="922338" eaLnBrk="0" hangingPunct="0">
              <a:spcBef>
                <a:spcPct val="30000"/>
              </a:spcBef>
              <a:defRPr sz="1200">
                <a:solidFill>
                  <a:schemeClr val="tx1"/>
                </a:solidFill>
                <a:latin typeface="Arial" panose="020B0604020202020204" pitchFamily="34" charset="0"/>
                <a:ea typeface="ＭＳ Ｐ明朝" panose="02020600040205080304" pitchFamily="18" charset="-128"/>
              </a:defRPr>
            </a:lvl4pPr>
            <a:lvl5pPr marL="2057400" indent="-228600" algn="l" defTabSz="922338" eaLnBrk="0" hangingPunct="0">
              <a:spcBef>
                <a:spcPct val="30000"/>
              </a:spcBef>
              <a:defRPr sz="1200">
                <a:solidFill>
                  <a:schemeClr val="tx1"/>
                </a:solidFill>
                <a:latin typeface="Arial" panose="020B0604020202020204" pitchFamily="34" charset="0"/>
                <a:ea typeface="ＭＳ Ｐ明朝" panose="02020600040205080304" pitchFamily="18" charset="-128"/>
              </a:defRPr>
            </a:lvl5pPr>
            <a:lvl6pPr marL="2514600" indent="-228600" defTabSz="922338" eaLnBrk="0" fontAlgn="base" hangingPunct="0">
              <a:spcBef>
                <a:spcPct val="30000"/>
              </a:spcBef>
              <a:spcAft>
                <a:spcPct val="0"/>
              </a:spcAft>
              <a:defRPr sz="1200">
                <a:solidFill>
                  <a:schemeClr val="tx1"/>
                </a:solidFill>
                <a:latin typeface="Arial" panose="020B0604020202020204" pitchFamily="34" charset="0"/>
                <a:ea typeface="ＭＳ Ｐ明朝" panose="02020600040205080304" pitchFamily="18" charset="-128"/>
              </a:defRPr>
            </a:lvl6pPr>
            <a:lvl7pPr marL="2971800" indent="-228600" defTabSz="922338" eaLnBrk="0" fontAlgn="base" hangingPunct="0">
              <a:spcBef>
                <a:spcPct val="30000"/>
              </a:spcBef>
              <a:spcAft>
                <a:spcPct val="0"/>
              </a:spcAft>
              <a:defRPr sz="1200">
                <a:solidFill>
                  <a:schemeClr val="tx1"/>
                </a:solidFill>
                <a:latin typeface="Arial" panose="020B0604020202020204" pitchFamily="34" charset="0"/>
                <a:ea typeface="ＭＳ Ｐ明朝" panose="02020600040205080304" pitchFamily="18" charset="-128"/>
              </a:defRPr>
            </a:lvl7pPr>
            <a:lvl8pPr marL="3429000" indent="-228600" defTabSz="922338" eaLnBrk="0" fontAlgn="base" hangingPunct="0">
              <a:spcBef>
                <a:spcPct val="30000"/>
              </a:spcBef>
              <a:spcAft>
                <a:spcPct val="0"/>
              </a:spcAft>
              <a:defRPr sz="1200">
                <a:solidFill>
                  <a:schemeClr val="tx1"/>
                </a:solidFill>
                <a:latin typeface="Arial" panose="020B0604020202020204" pitchFamily="34" charset="0"/>
                <a:ea typeface="ＭＳ Ｐ明朝" panose="02020600040205080304" pitchFamily="18" charset="-128"/>
              </a:defRPr>
            </a:lvl8pPr>
            <a:lvl9pPr marL="3886200" indent="-228600" defTabSz="922338" eaLnBrk="0" fontAlgn="base" hangingPunct="0">
              <a:spcBef>
                <a:spcPct val="30000"/>
              </a:spcBef>
              <a:spcAft>
                <a:spcPct val="0"/>
              </a:spcAft>
              <a:defRPr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5986248-F21C-4622-AACF-F29483A0DF73}" type="slidenum">
              <a:rPr lang="ja-JP" altLang="en-US">
                <a:solidFill>
                  <a:prstClr val="black"/>
                </a:solidFill>
                <a:ea typeface="ＭＳ Ｐゴシック" panose="020B0600070205080204" pitchFamily="50" charset="-128"/>
              </a:rPr>
              <a:pPr algn="r" eaLnBrk="1" hangingPunct="1">
                <a:spcBef>
                  <a:spcPct val="0"/>
                </a:spcBef>
              </a:pPr>
              <a:t>13</a:t>
            </a:fld>
            <a:endParaRPr lang="en-US" altLang="ja-JP" dirty="0">
              <a:solidFill>
                <a:prstClr val="black"/>
              </a:solidFill>
              <a:ea typeface="ＭＳ Ｐゴシック" panose="020B0600070205080204" pitchFamily="50" charset="-128"/>
            </a:endParaRPr>
          </a:p>
        </p:txBody>
      </p:sp>
      <p:sp>
        <p:nvSpPr>
          <p:cNvPr id="23555" name="Rectangle 2"/>
          <p:cNvSpPr>
            <a:spLocks noGrp="1" noRot="1" noChangeAspect="1" noChangeArrowheads="1" noTextEdit="1"/>
          </p:cNvSpPr>
          <p:nvPr>
            <p:ph type="sldImg"/>
          </p:nvPr>
        </p:nvSpPr>
        <p:spPr>
          <a:xfrm>
            <a:off x="915988" y="744538"/>
            <a:ext cx="4979987" cy="3735387"/>
          </a:xfrm>
        </p:spPr>
      </p:sp>
      <p:sp>
        <p:nvSpPr>
          <p:cNvPr id="23556" name="Rectangle 3"/>
          <p:cNvSpPr>
            <a:spLocks noGrp="1" noRot="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a:latin typeface="Arial" panose="020B0604020202020204" pitchFamily="34" charset="0"/>
            </a:endParaRPr>
          </a:p>
        </p:txBody>
      </p:sp>
    </p:spTree>
    <p:extLst>
      <p:ext uri="{BB962C8B-B14F-4D97-AF65-F5344CB8AC3E}">
        <p14:creationId xmlns:p14="http://schemas.microsoft.com/office/powerpoint/2010/main" val="172093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6398C26-D570-41DF-802F-D2E4B304E3B8}" type="datetime1">
              <a:rPr lang="ja-JP" altLang="en-US" smtClean="0">
                <a:solidFill>
                  <a:srgbClr val="073E87"/>
                </a:solidFill>
              </a:rPr>
              <a:pPr/>
              <a:t>2020/9/22</a:t>
            </a:fld>
            <a:endParaRPr lang="ja-JP" altLang="en-US">
              <a:solidFill>
                <a:srgbClr val="073E87"/>
              </a:solidFill>
            </a:endParaRPr>
          </a:p>
        </p:txBody>
      </p:sp>
      <p:sp>
        <p:nvSpPr>
          <p:cNvPr id="5" name="フッター プレースホルダー 4"/>
          <p:cNvSpPr>
            <a:spLocks noGrp="1"/>
          </p:cNvSpPr>
          <p:nvPr>
            <p:ph type="ftr" sz="quarter" idx="11"/>
          </p:nvPr>
        </p:nvSpPr>
        <p:spPr/>
        <p:txBody>
          <a:bodyPr/>
          <a:lstStyle/>
          <a:p>
            <a:endParaRPr lang="ja-JP" altLang="en-US">
              <a:solidFill>
                <a:srgbClr val="073E87"/>
              </a:solidFill>
            </a:endParaRPr>
          </a:p>
        </p:txBody>
      </p:sp>
      <p:sp>
        <p:nvSpPr>
          <p:cNvPr id="6" name="スライド番号プレースホルダー 5"/>
          <p:cNvSpPr>
            <a:spLocks noGrp="1"/>
          </p:cNvSpPr>
          <p:nvPr>
            <p:ph type="sldNum" sz="quarter" idx="12"/>
          </p:nvPr>
        </p:nvSpPr>
        <p:spPr/>
        <p:txBody>
          <a:bodyPr/>
          <a:lstStyle/>
          <a:p>
            <a:fld id="{2754ED01-E2A0-4C1E-8E21-014B99041579}"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60231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fontAlgn="auto">
              <a:spcBef>
                <a:spcPts val="0"/>
              </a:spcBef>
              <a:spcAft>
                <a:spcPts val="0"/>
              </a:spcAft>
            </a:pPr>
            <a:fld id="{6EB72067-B448-424D-ACFF-28F64AA1F437}" type="datetime1">
              <a:rPr lang="ja-JP" altLang="en-US" smtClean="0">
                <a:solidFill>
                  <a:srgbClr val="073E87"/>
                </a:solidFill>
                <a:latin typeface="Candara"/>
                <a:ea typeface="HGP明朝E"/>
              </a:rPr>
              <a:pPr fontAlgn="auto">
                <a:spcBef>
                  <a:spcPts val="0"/>
                </a:spcBef>
                <a:spcAft>
                  <a:spcPts val="0"/>
                </a:spcAft>
              </a:pPr>
              <a:t>2020/9/22</a:t>
            </a:fld>
            <a:endParaRPr lang="ja-JP" altLang="en-US">
              <a:solidFill>
                <a:srgbClr val="073E87"/>
              </a:solidFill>
              <a:latin typeface="Candara"/>
              <a:ea typeface="HGP明朝E"/>
            </a:endParaRPr>
          </a:p>
        </p:txBody>
      </p:sp>
      <p:sp>
        <p:nvSpPr>
          <p:cNvPr id="5" name="フッター プレースホルダー 4"/>
          <p:cNvSpPr>
            <a:spLocks noGrp="1"/>
          </p:cNvSpPr>
          <p:nvPr>
            <p:ph type="ftr" sz="quarter" idx="11"/>
          </p:nvPr>
        </p:nvSpPr>
        <p:spPr/>
        <p:txBody>
          <a:bodyPr/>
          <a:lstStyle/>
          <a:p>
            <a:pPr fontAlgn="auto">
              <a:spcBef>
                <a:spcPts val="0"/>
              </a:spcBef>
              <a:spcAft>
                <a:spcPts val="0"/>
              </a:spcAft>
            </a:pPr>
            <a:endParaRPr lang="ja-JP" altLang="en-US">
              <a:solidFill>
                <a:srgbClr val="073E87"/>
              </a:solidFill>
              <a:latin typeface="Candara"/>
              <a:ea typeface="HGP明朝E"/>
            </a:endParaRPr>
          </a:p>
        </p:txBody>
      </p:sp>
      <p:sp>
        <p:nvSpPr>
          <p:cNvPr id="6" name="スライド番号プレースホルダー 5"/>
          <p:cNvSpPr>
            <a:spLocks noGrp="1"/>
          </p:cNvSpPr>
          <p:nvPr>
            <p:ph type="sldNum" sz="quarter" idx="12"/>
          </p:nvPr>
        </p:nvSpPr>
        <p:spPr/>
        <p:txBody>
          <a:bodyPr/>
          <a:lstStyle/>
          <a:p>
            <a:pPr fontAlgn="auto">
              <a:spcBef>
                <a:spcPts val="0"/>
              </a:spcBef>
              <a:spcAft>
                <a:spcPts val="0"/>
              </a:spcAft>
            </a:pPr>
            <a:fld id="{D2D8002D-B5B0-4BAC-B1F6-782DDCCE6D9C}" type="slidenum">
              <a:rPr lang="ja-JP" altLang="en-US" smtClean="0">
                <a:solidFill>
                  <a:srgbClr val="073E87"/>
                </a:solidFill>
                <a:latin typeface="Candara"/>
                <a:ea typeface="HGP明朝E"/>
              </a:rPr>
              <a:pPr fontAlgn="auto">
                <a:spcBef>
                  <a:spcPts val="0"/>
                </a:spcBef>
                <a:spcAft>
                  <a:spcPts val="0"/>
                </a:spcAft>
              </a:pPr>
              <a:t>‹#›</a:t>
            </a:fld>
            <a:endParaRPr lang="ja-JP" altLang="en-US">
              <a:solidFill>
                <a:srgbClr val="073E87"/>
              </a:solidFill>
              <a:latin typeface="Candara"/>
              <a:ea typeface="HGP明朝E"/>
            </a:endParaRPr>
          </a:p>
        </p:txBody>
      </p:sp>
    </p:spTree>
    <p:extLst>
      <p:ext uri="{BB962C8B-B14F-4D97-AF65-F5344CB8AC3E}">
        <p14:creationId xmlns:p14="http://schemas.microsoft.com/office/powerpoint/2010/main" val="199933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7"/>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67"/>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fontAlgn="auto">
              <a:spcBef>
                <a:spcPts val="0"/>
              </a:spcBef>
              <a:spcAft>
                <a:spcPts val="0"/>
              </a:spcAft>
            </a:pPr>
            <a:fld id="{AC150F3D-6F6A-4F79-9568-12673AC4C486}" type="datetime1">
              <a:rPr lang="ja-JP" altLang="en-US" smtClean="0">
                <a:solidFill>
                  <a:srgbClr val="073E87"/>
                </a:solidFill>
                <a:latin typeface="Candara"/>
                <a:ea typeface="HGP明朝E"/>
              </a:rPr>
              <a:pPr fontAlgn="auto">
                <a:spcBef>
                  <a:spcPts val="0"/>
                </a:spcBef>
                <a:spcAft>
                  <a:spcPts val="0"/>
                </a:spcAft>
              </a:pPr>
              <a:t>2020/9/22</a:t>
            </a:fld>
            <a:endParaRPr lang="ja-JP" altLang="en-US">
              <a:solidFill>
                <a:srgbClr val="073E87"/>
              </a:solidFill>
              <a:latin typeface="Candara"/>
              <a:ea typeface="HGP明朝E"/>
            </a:endParaRPr>
          </a:p>
        </p:txBody>
      </p:sp>
      <p:sp>
        <p:nvSpPr>
          <p:cNvPr id="5" name="フッター プレースホルダー 4"/>
          <p:cNvSpPr>
            <a:spLocks noGrp="1"/>
          </p:cNvSpPr>
          <p:nvPr>
            <p:ph type="ftr" sz="quarter" idx="11"/>
          </p:nvPr>
        </p:nvSpPr>
        <p:spPr/>
        <p:txBody>
          <a:bodyPr/>
          <a:lstStyle/>
          <a:p>
            <a:pPr fontAlgn="auto">
              <a:spcBef>
                <a:spcPts val="0"/>
              </a:spcBef>
              <a:spcAft>
                <a:spcPts val="0"/>
              </a:spcAft>
            </a:pPr>
            <a:endParaRPr lang="ja-JP" altLang="en-US">
              <a:solidFill>
                <a:srgbClr val="073E87"/>
              </a:solidFill>
              <a:latin typeface="Candara"/>
              <a:ea typeface="HGP明朝E"/>
            </a:endParaRPr>
          </a:p>
        </p:txBody>
      </p:sp>
      <p:sp>
        <p:nvSpPr>
          <p:cNvPr id="6" name="スライド番号プレースホルダー 5"/>
          <p:cNvSpPr>
            <a:spLocks noGrp="1"/>
          </p:cNvSpPr>
          <p:nvPr>
            <p:ph type="sldNum" sz="quarter" idx="12"/>
          </p:nvPr>
        </p:nvSpPr>
        <p:spPr/>
        <p:txBody>
          <a:bodyPr/>
          <a:lstStyle/>
          <a:p>
            <a:pPr fontAlgn="auto">
              <a:spcBef>
                <a:spcPts val="0"/>
              </a:spcBef>
              <a:spcAft>
                <a:spcPts val="0"/>
              </a:spcAft>
            </a:pPr>
            <a:fld id="{D2D8002D-B5B0-4BAC-B1F6-782DDCCE6D9C}" type="slidenum">
              <a:rPr lang="ja-JP" altLang="en-US" smtClean="0">
                <a:solidFill>
                  <a:srgbClr val="073E87"/>
                </a:solidFill>
                <a:latin typeface="Candara"/>
                <a:ea typeface="HGP明朝E"/>
              </a:rPr>
              <a:pPr fontAlgn="auto">
                <a:spcBef>
                  <a:spcPts val="0"/>
                </a:spcBef>
                <a:spcAft>
                  <a:spcPts val="0"/>
                </a:spcAft>
              </a:pPr>
              <a:t>‹#›</a:t>
            </a:fld>
            <a:endParaRPr lang="ja-JP" altLang="en-US">
              <a:solidFill>
                <a:srgbClr val="073E87"/>
              </a:solidFill>
              <a:latin typeface="Candara"/>
              <a:ea typeface="HGP明朝E"/>
            </a:endParaRPr>
          </a:p>
        </p:txBody>
      </p:sp>
    </p:spTree>
    <p:extLst>
      <p:ext uri="{BB962C8B-B14F-4D97-AF65-F5344CB8AC3E}">
        <p14:creationId xmlns:p14="http://schemas.microsoft.com/office/powerpoint/2010/main" val="15542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8184418-C271-4612-9CDB-85615F7350EF}" type="datetime1">
              <a:rPr lang="ja-JP" altLang="en-US" smtClean="0">
                <a:solidFill>
                  <a:srgbClr val="073E87"/>
                </a:solidFill>
              </a:rPr>
              <a:pPr/>
              <a:t>2020/9/22</a:t>
            </a:fld>
            <a:endParaRPr lang="ja-JP" altLang="en-US">
              <a:solidFill>
                <a:srgbClr val="073E87"/>
              </a:solidFill>
            </a:endParaRPr>
          </a:p>
        </p:txBody>
      </p:sp>
      <p:sp>
        <p:nvSpPr>
          <p:cNvPr id="5" name="フッター プレースホルダー 4"/>
          <p:cNvSpPr>
            <a:spLocks noGrp="1"/>
          </p:cNvSpPr>
          <p:nvPr>
            <p:ph type="ftr" sz="quarter" idx="11"/>
          </p:nvPr>
        </p:nvSpPr>
        <p:spPr/>
        <p:txBody>
          <a:bodyPr/>
          <a:lstStyle/>
          <a:p>
            <a:endParaRPr lang="ja-JP" altLang="en-US">
              <a:solidFill>
                <a:srgbClr val="073E87"/>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43030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89C3E0B-3811-4ED4-A5AA-4B35BF5E97CB}" type="datetime1">
              <a:rPr lang="ja-JP" altLang="en-US" smtClean="0">
                <a:solidFill>
                  <a:srgbClr val="073E87"/>
                </a:solidFill>
              </a:rPr>
              <a:pPr/>
              <a:t>2020/9/22</a:t>
            </a:fld>
            <a:endParaRPr lang="ja-JP" altLang="en-US">
              <a:solidFill>
                <a:srgbClr val="073E87"/>
              </a:solidFill>
            </a:endParaRPr>
          </a:p>
        </p:txBody>
      </p:sp>
      <p:sp>
        <p:nvSpPr>
          <p:cNvPr id="5" name="フッター プレースホルダー 4"/>
          <p:cNvSpPr>
            <a:spLocks noGrp="1"/>
          </p:cNvSpPr>
          <p:nvPr>
            <p:ph type="ftr" sz="quarter" idx="11"/>
          </p:nvPr>
        </p:nvSpPr>
        <p:spPr/>
        <p:txBody>
          <a:bodyPr/>
          <a:lstStyle/>
          <a:p>
            <a:endParaRPr lang="ja-JP" altLang="en-US">
              <a:solidFill>
                <a:srgbClr val="073E87"/>
              </a:solidFill>
            </a:endParaRPr>
          </a:p>
        </p:txBody>
      </p:sp>
      <p:sp>
        <p:nvSpPr>
          <p:cNvPr id="6" name="スライド番号プレースホルダー 5"/>
          <p:cNvSpPr>
            <a:spLocks noGrp="1"/>
          </p:cNvSpPr>
          <p:nvPr>
            <p:ph type="sldNum" sz="quarter" idx="12"/>
          </p:nvPr>
        </p:nvSpPr>
        <p:spPr/>
        <p:txBody>
          <a:bodyPr/>
          <a:lstStyle/>
          <a:p>
            <a:fld id="{D2D8002D-B5B0-4BAC-B1F6-782DDCCE6D9C}"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85819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040FD44-6CD4-477F-A7C9-14B79E06BBA4}" type="datetime1">
              <a:rPr lang="ja-JP" altLang="en-US" smtClean="0">
                <a:solidFill>
                  <a:srgbClr val="073E87"/>
                </a:solidFill>
              </a:rPr>
              <a:pPr/>
              <a:t>2020/9/22</a:t>
            </a:fld>
            <a:endParaRPr lang="ja-JP" altLang="en-US">
              <a:solidFill>
                <a:srgbClr val="073E87"/>
              </a:solidFill>
            </a:endParaRPr>
          </a:p>
        </p:txBody>
      </p:sp>
      <p:sp>
        <p:nvSpPr>
          <p:cNvPr id="6" name="フッター プレースホルダー 5"/>
          <p:cNvSpPr>
            <a:spLocks noGrp="1"/>
          </p:cNvSpPr>
          <p:nvPr>
            <p:ph type="ftr" sz="quarter" idx="11"/>
          </p:nvPr>
        </p:nvSpPr>
        <p:spPr/>
        <p:txBody>
          <a:bodyPr/>
          <a:lstStyle/>
          <a:p>
            <a:endParaRPr lang="ja-JP" altLang="en-US">
              <a:solidFill>
                <a:srgbClr val="073E87"/>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111318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7B26497-8C27-4AD7-BCFC-3FBCDC8AC7F1}" type="datetime1">
              <a:rPr lang="ja-JP" altLang="en-US" smtClean="0">
                <a:solidFill>
                  <a:srgbClr val="073E87"/>
                </a:solidFill>
              </a:rPr>
              <a:pPr/>
              <a:t>2020/9/22</a:t>
            </a:fld>
            <a:endParaRPr lang="ja-JP" altLang="en-US">
              <a:solidFill>
                <a:srgbClr val="073E87"/>
              </a:solidFill>
            </a:endParaRPr>
          </a:p>
        </p:txBody>
      </p:sp>
      <p:sp>
        <p:nvSpPr>
          <p:cNvPr id="8" name="フッター プレースホルダー 7"/>
          <p:cNvSpPr>
            <a:spLocks noGrp="1"/>
          </p:cNvSpPr>
          <p:nvPr>
            <p:ph type="ftr" sz="quarter" idx="11"/>
          </p:nvPr>
        </p:nvSpPr>
        <p:spPr/>
        <p:txBody>
          <a:bodyPr/>
          <a:lstStyle/>
          <a:p>
            <a:endParaRPr lang="ja-JP" altLang="en-US">
              <a:solidFill>
                <a:srgbClr val="073E87"/>
              </a:solidFill>
            </a:endParaRPr>
          </a:p>
        </p:txBody>
      </p:sp>
      <p:sp>
        <p:nvSpPr>
          <p:cNvPr id="9" name="スライド番号プレースホルダー 8"/>
          <p:cNvSpPr>
            <a:spLocks noGrp="1"/>
          </p:cNvSpPr>
          <p:nvPr>
            <p:ph type="sldNum" sz="quarter" idx="12"/>
          </p:nvPr>
        </p:nvSpPr>
        <p:spPr/>
        <p:txBody>
          <a:bodyPr/>
          <a:lstStyle/>
          <a:p>
            <a:fld id="{D2D8002D-B5B0-4BAC-B1F6-782DDCCE6D9C}"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90529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21BE9BA-41E5-467E-A229-7E376FB348BB}" type="datetime1">
              <a:rPr lang="ja-JP" altLang="en-US" smtClean="0">
                <a:solidFill>
                  <a:srgbClr val="073E87"/>
                </a:solidFill>
              </a:rPr>
              <a:pPr/>
              <a:t>2020/9/22</a:t>
            </a:fld>
            <a:endParaRPr lang="ja-JP" altLang="en-US">
              <a:solidFill>
                <a:srgbClr val="073E87"/>
              </a:solidFill>
            </a:endParaRPr>
          </a:p>
        </p:txBody>
      </p:sp>
      <p:sp>
        <p:nvSpPr>
          <p:cNvPr id="4" name="フッター プレースホルダー 3"/>
          <p:cNvSpPr>
            <a:spLocks noGrp="1"/>
          </p:cNvSpPr>
          <p:nvPr>
            <p:ph type="ftr" sz="quarter" idx="11"/>
          </p:nvPr>
        </p:nvSpPr>
        <p:spPr/>
        <p:txBody>
          <a:bodyPr/>
          <a:lstStyle/>
          <a:p>
            <a:endParaRPr lang="ja-JP" altLang="en-US">
              <a:solidFill>
                <a:srgbClr val="073E87"/>
              </a:solidFill>
            </a:endParaRPr>
          </a:p>
        </p:txBody>
      </p:sp>
      <p:sp>
        <p:nvSpPr>
          <p:cNvPr id="5" name="スライド番号プレースホルダー 4"/>
          <p:cNvSpPr>
            <a:spLocks noGrp="1"/>
          </p:cNvSpPr>
          <p:nvPr>
            <p:ph type="sldNum" sz="quarter" idx="12"/>
          </p:nvPr>
        </p:nvSpPr>
        <p:spPr/>
        <p:txBody>
          <a:bodyPr/>
          <a:lstStyle/>
          <a:p>
            <a:fld id="{D2D8002D-B5B0-4BAC-B1F6-782DDCCE6D9C}"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832263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06B3C2-FA82-4D54-BDFD-3703B241BF90}" type="datetime1">
              <a:rPr lang="ja-JP" altLang="en-US" smtClean="0">
                <a:solidFill>
                  <a:srgbClr val="073E87"/>
                </a:solidFill>
              </a:rPr>
              <a:pPr/>
              <a:t>2020/9/22</a:t>
            </a:fld>
            <a:endParaRPr lang="ja-JP" altLang="en-US">
              <a:solidFill>
                <a:srgbClr val="073E87"/>
              </a:solidFill>
            </a:endParaRPr>
          </a:p>
        </p:txBody>
      </p:sp>
      <p:sp>
        <p:nvSpPr>
          <p:cNvPr id="3" name="フッター プレースホルダー 2"/>
          <p:cNvSpPr>
            <a:spLocks noGrp="1"/>
          </p:cNvSpPr>
          <p:nvPr>
            <p:ph type="ftr" sz="quarter" idx="11"/>
          </p:nvPr>
        </p:nvSpPr>
        <p:spPr/>
        <p:txBody>
          <a:bodyPr/>
          <a:lstStyle/>
          <a:p>
            <a:endParaRPr lang="ja-JP" altLang="en-US">
              <a:solidFill>
                <a:srgbClr val="073E87"/>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115249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8"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fontAlgn="auto">
              <a:spcBef>
                <a:spcPts val="0"/>
              </a:spcBef>
              <a:spcAft>
                <a:spcPts val="0"/>
              </a:spcAft>
            </a:pPr>
            <a:fld id="{AD4AF5C2-6A07-45C8-A487-0A2A882468C0}" type="datetime1">
              <a:rPr lang="ja-JP" altLang="en-US" smtClean="0">
                <a:solidFill>
                  <a:srgbClr val="073E87"/>
                </a:solidFill>
                <a:latin typeface="Candara"/>
                <a:ea typeface="HGP明朝E"/>
              </a:rPr>
              <a:pPr fontAlgn="auto">
                <a:spcBef>
                  <a:spcPts val="0"/>
                </a:spcBef>
                <a:spcAft>
                  <a:spcPts val="0"/>
                </a:spcAft>
              </a:pPr>
              <a:t>2020/9/22</a:t>
            </a:fld>
            <a:endParaRPr lang="ja-JP" altLang="en-US">
              <a:solidFill>
                <a:srgbClr val="073E87"/>
              </a:solidFill>
              <a:latin typeface="Candara"/>
              <a:ea typeface="HGP明朝E"/>
            </a:endParaRPr>
          </a:p>
        </p:txBody>
      </p:sp>
      <p:sp>
        <p:nvSpPr>
          <p:cNvPr id="6" name="フッター プレースホルダー 5"/>
          <p:cNvSpPr>
            <a:spLocks noGrp="1"/>
          </p:cNvSpPr>
          <p:nvPr>
            <p:ph type="ftr" sz="quarter" idx="11"/>
          </p:nvPr>
        </p:nvSpPr>
        <p:spPr/>
        <p:txBody>
          <a:bodyPr/>
          <a:lstStyle/>
          <a:p>
            <a:pPr fontAlgn="auto">
              <a:spcBef>
                <a:spcPts val="0"/>
              </a:spcBef>
              <a:spcAft>
                <a:spcPts val="0"/>
              </a:spcAft>
            </a:pPr>
            <a:endParaRPr lang="ja-JP" altLang="en-US">
              <a:solidFill>
                <a:srgbClr val="073E87"/>
              </a:solidFill>
              <a:latin typeface="Candara"/>
              <a:ea typeface="HGP明朝E"/>
            </a:endParaRPr>
          </a:p>
        </p:txBody>
      </p:sp>
      <p:sp>
        <p:nvSpPr>
          <p:cNvPr id="7" name="スライド番号プレースホルダー 6"/>
          <p:cNvSpPr>
            <a:spLocks noGrp="1"/>
          </p:cNvSpPr>
          <p:nvPr>
            <p:ph type="sldNum" sz="quarter" idx="12"/>
          </p:nvPr>
        </p:nvSpPr>
        <p:spPr/>
        <p:txBody>
          <a:bodyPr/>
          <a:lstStyle/>
          <a:p>
            <a:pPr fontAlgn="auto">
              <a:spcBef>
                <a:spcPts val="0"/>
              </a:spcBef>
              <a:spcAft>
                <a:spcPts val="0"/>
              </a:spcAft>
            </a:pPr>
            <a:fld id="{D2D8002D-B5B0-4BAC-B1F6-782DDCCE6D9C}" type="slidenum">
              <a:rPr lang="ja-JP" altLang="en-US" smtClean="0">
                <a:solidFill>
                  <a:srgbClr val="073E87"/>
                </a:solidFill>
                <a:latin typeface="Candara"/>
                <a:ea typeface="HGP明朝E"/>
              </a:rPr>
              <a:pPr fontAlgn="auto">
                <a:spcBef>
                  <a:spcPts val="0"/>
                </a:spcBef>
                <a:spcAft>
                  <a:spcPts val="0"/>
                </a:spcAft>
              </a:pPr>
              <a:t>‹#›</a:t>
            </a:fld>
            <a:endParaRPr lang="ja-JP" altLang="en-US">
              <a:solidFill>
                <a:srgbClr val="073E87"/>
              </a:solidFill>
              <a:latin typeface="Candara"/>
              <a:ea typeface="HGP明朝E"/>
            </a:endParaRPr>
          </a:p>
        </p:txBody>
      </p:sp>
    </p:spTree>
    <p:extLst>
      <p:ext uri="{BB962C8B-B14F-4D97-AF65-F5344CB8AC3E}">
        <p14:creationId xmlns:p14="http://schemas.microsoft.com/office/powerpoint/2010/main" val="57835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F7F2C1E-25BD-4DBE-AB7A-EA03E36CBD72}" type="datetime1">
              <a:rPr lang="ja-JP" altLang="en-US" smtClean="0">
                <a:solidFill>
                  <a:srgbClr val="073E87"/>
                </a:solidFill>
              </a:rPr>
              <a:pPr/>
              <a:t>2020/9/22</a:t>
            </a:fld>
            <a:endParaRPr lang="ja-JP" altLang="en-US">
              <a:solidFill>
                <a:srgbClr val="073E87"/>
              </a:solidFill>
            </a:endParaRPr>
          </a:p>
        </p:txBody>
      </p:sp>
      <p:sp>
        <p:nvSpPr>
          <p:cNvPr id="6" name="フッター プレースホルダー 5"/>
          <p:cNvSpPr>
            <a:spLocks noGrp="1"/>
          </p:cNvSpPr>
          <p:nvPr>
            <p:ph type="ftr" sz="quarter" idx="11"/>
          </p:nvPr>
        </p:nvSpPr>
        <p:spPr/>
        <p:txBody>
          <a:bodyPr/>
          <a:lstStyle/>
          <a:p>
            <a:endParaRPr lang="ja-JP" altLang="en-US">
              <a:solidFill>
                <a:srgbClr val="073E87"/>
              </a:solidFill>
            </a:endParaRPr>
          </a:p>
        </p:txBody>
      </p:sp>
      <p:sp>
        <p:nvSpPr>
          <p:cNvPr id="7" name="スライド番号プレースホルダー 6"/>
          <p:cNvSpPr>
            <a:spLocks noGrp="1"/>
          </p:cNvSpPr>
          <p:nvPr>
            <p:ph type="sldNum" sz="quarter" idx="12"/>
          </p:nvPr>
        </p:nvSpPr>
        <p:spPr/>
        <p:txBody>
          <a:bodyPr/>
          <a:lstStyle/>
          <a:p>
            <a:fld id="{D2D8002D-B5B0-4BAC-B1F6-782DDCCE6D9C}" type="slidenum">
              <a:rPr lang="ja-JP" altLang="en-US" smtClean="0">
                <a:solidFill>
                  <a:srgbClr val="073E87"/>
                </a:solidFill>
              </a:rPr>
              <a:pPr/>
              <a:t>‹#›</a:t>
            </a:fld>
            <a:endParaRPr lang="ja-JP" altLang="en-US">
              <a:solidFill>
                <a:srgbClr val="073E87"/>
              </a:solidFill>
            </a:endParaRPr>
          </a:p>
        </p:txBody>
      </p:sp>
    </p:spTree>
    <p:extLst>
      <p:ext uri="{BB962C8B-B14F-4D97-AF65-F5344CB8AC3E}">
        <p14:creationId xmlns:p14="http://schemas.microsoft.com/office/powerpoint/2010/main" val="3456369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9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CC4E2A9-7EA0-4AC5-9B48-9DBCCECF9FE4}" type="datetime1">
              <a:rPr lang="ja-JP" altLang="en-US" smtClean="0">
                <a:solidFill>
                  <a:srgbClr val="073E87"/>
                </a:solidFill>
                <a:latin typeface="Candara"/>
                <a:ea typeface="HGP明朝E"/>
              </a:rPr>
              <a:pPr fontAlgn="auto">
                <a:spcBef>
                  <a:spcPts val="0"/>
                </a:spcBef>
                <a:spcAft>
                  <a:spcPts val="0"/>
                </a:spcAft>
              </a:pPr>
              <a:t>2020/9/22</a:t>
            </a:fld>
            <a:endParaRPr lang="ja-JP" altLang="en-US">
              <a:solidFill>
                <a:srgbClr val="073E87"/>
              </a:solidFill>
              <a:latin typeface="Candara"/>
              <a:ea typeface="HGP明朝E"/>
            </a:endParaRPr>
          </a:p>
        </p:txBody>
      </p:sp>
      <p:sp>
        <p:nvSpPr>
          <p:cNvPr id="5" name="フッター プレースホルダー 4"/>
          <p:cNvSpPr>
            <a:spLocks noGrp="1"/>
          </p:cNvSpPr>
          <p:nvPr>
            <p:ph type="ftr" sz="quarter" idx="3"/>
          </p:nvPr>
        </p:nvSpPr>
        <p:spPr>
          <a:xfrm>
            <a:off x="3124200" y="635639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srgbClr val="073E87"/>
              </a:solidFill>
              <a:latin typeface="Candara"/>
              <a:ea typeface="HGP明朝E"/>
            </a:endParaRPr>
          </a:p>
        </p:txBody>
      </p:sp>
      <p:sp>
        <p:nvSpPr>
          <p:cNvPr id="6" name="スライド番号プレースホルダー 5"/>
          <p:cNvSpPr>
            <a:spLocks noGrp="1"/>
          </p:cNvSpPr>
          <p:nvPr>
            <p:ph type="sldNum" sz="quarter" idx="4"/>
          </p:nvPr>
        </p:nvSpPr>
        <p:spPr>
          <a:xfrm>
            <a:off x="6553200" y="635639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lang="ja-JP" altLang="en-US" smtClean="0">
                <a:solidFill>
                  <a:srgbClr val="073E87"/>
                </a:solidFill>
                <a:latin typeface="Candara"/>
                <a:ea typeface="HGP明朝E"/>
              </a:rPr>
              <a:pPr fontAlgn="auto">
                <a:spcBef>
                  <a:spcPts val="0"/>
                </a:spcBef>
                <a:spcAft>
                  <a:spcPts val="0"/>
                </a:spcAft>
              </a:pPr>
              <a:t>‹#›</a:t>
            </a:fld>
            <a:endParaRPr lang="ja-JP" altLang="en-US">
              <a:solidFill>
                <a:srgbClr val="073E87"/>
              </a:solidFill>
              <a:latin typeface="Candara"/>
              <a:ea typeface="HGP明朝E"/>
            </a:endParaRPr>
          </a:p>
        </p:txBody>
      </p:sp>
    </p:spTree>
    <p:extLst>
      <p:ext uri="{BB962C8B-B14F-4D97-AF65-F5344CB8AC3E}">
        <p14:creationId xmlns:p14="http://schemas.microsoft.com/office/powerpoint/2010/main" val="1808846906"/>
      </p:ext>
    </p:extLst>
  </p:cSld>
  <p:clrMap bg1="lt1" tx1="dk1" bg2="lt2" tx2="dk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 id="2147484727" r:id="rId6"/>
    <p:sldLayoutId id="2147484728" r:id="rId7"/>
    <p:sldLayoutId id="2147484729" r:id="rId8"/>
    <p:sldLayoutId id="2147484730" r:id="rId9"/>
    <p:sldLayoutId id="2147484731" r:id="rId10"/>
    <p:sldLayoutId id="214748473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tmp"/><Relationship Id="rId3" Type="http://schemas.openxmlformats.org/officeDocument/2006/relationships/image" Target="../media/image15.tmp"/><Relationship Id="rId7" Type="http://schemas.openxmlformats.org/officeDocument/2006/relationships/image" Target="../media/image19.tmp"/><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tmp"/><Relationship Id="rId11" Type="http://schemas.openxmlformats.org/officeDocument/2006/relationships/image" Target="../media/image23.png"/><Relationship Id="rId5" Type="http://schemas.openxmlformats.org/officeDocument/2006/relationships/image" Target="../media/image17.tmp"/><Relationship Id="rId10" Type="http://schemas.openxmlformats.org/officeDocument/2006/relationships/image" Target="../media/image22.png"/><Relationship Id="rId4" Type="http://schemas.openxmlformats.org/officeDocument/2006/relationships/image" Target="../media/image16.tmp"/><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948827" y="2924944"/>
            <a:ext cx="7896946" cy="3312368"/>
            <a:chOff x="948827" y="2924944"/>
            <a:chExt cx="7896946" cy="3312368"/>
          </a:xfrm>
        </p:grpSpPr>
        <p:sp>
          <p:nvSpPr>
            <p:cNvPr id="12" name="テキスト ボックス 11"/>
            <p:cNvSpPr txBox="1"/>
            <p:nvPr/>
          </p:nvSpPr>
          <p:spPr>
            <a:xfrm>
              <a:off x="1494037" y="5775647"/>
              <a:ext cx="6318322" cy="461665"/>
            </a:xfrm>
            <a:prstGeom prst="rect">
              <a:avLst/>
            </a:prstGeom>
            <a:noFill/>
          </p:spPr>
          <p:txBody>
            <a:bodyPr wrap="square" rtlCol="0">
              <a:spAutoFit/>
            </a:bodyPr>
            <a:lstStyle/>
            <a:p>
              <a:pPr algn="ctr"/>
              <a:r>
                <a:rPr kumimoji="1" lang="ja-JP" altLang="en-US" sz="2400" dirty="0">
                  <a:latin typeface="Meiryo UI" panose="020B0604030504040204" pitchFamily="50" charset="-128"/>
                  <a:ea typeface="Meiryo UI" panose="020B0604030504040204" pitchFamily="50" charset="-128"/>
                  <a:cs typeface="Meiryo UI" panose="020B0604030504040204" pitchFamily="50" charset="-128"/>
                </a:rPr>
                <a:t>松本市　商工観光部</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4" t="28875" r="12082" b="14574"/>
            <a:stretch/>
          </p:blipFill>
          <p:spPr bwMode="auto">
            <a:xfrm>
              <a:off x="4860032" y="3068960"/>
              <a:ext cx="3985741" cy="2152300"/>
            </a:xfrm>
            <a:prstGeom prst="rect">
              <a:avLst/>
            </a:prstGeom>
            <a:noFill/>
            <a:ln>
              <a:noFill/>
            </a:ln>
            <a:effectLst>
              <a:outerShdw blurRad="50800" dist="38100" dir="2700000" sx="101000" sy="101000" algn="tl" rotWithShape="0">
                <a:prstClr val="black">
                  <a:alpha val="40000"/>
                </a:prstClr>
              </a:outerShdw>
              <a:softEdge rad="76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827" y="2924944"/>
              <a:ext cx="3191125" cy="2361792"/>
            </a:xfrm>
            <a:prstGeom prst="rect">
              <a:avLst/>
            </a:prstGeom>
            <a:ln>
              <a:noFill/>
            </a:ln>
            <a:effectLst>
              <a:softEdge rad="112500"/>
            </a:effectLst>
          </p:spPr>
        </p:pic>
        <p:sp>
          <p:nvSpPr>
            <p:cNvPr id="15" name="テキスト ボックス 14"/>
            <p:cNvSpPr txBox="1"/>
            <p:nvPr/>
          </p:nvSpPr>
          <p:spPr>
            <a:xfrm>
              <a:off x="1437178" y="5214101"/>
              <a:ext cx="2214422" cy="338554"/>
            </a:xfrm>
            <a:prstGeom prst="rect">
              <a:avLst/>
            </a:prstGeom>
            <a:noFill/>
          </p:spPr>
          <p:txBody>
            <a:bodyPr wrap="square" rtlCol="0">
              <a:spAutoFit/>
            </a:bodyPr>
            <a:lstStyle/>
            <a:p>
              <a:pPr algn="l">
                <a:spcBef>
                  <a:spcPts val="600"/>
                </a:spcBef>
              </a:pPr>
              <a:r>
                <a:rPr kumimoji="1" lang="ja-JP" altLang="en-US" sz="1600" dirty="0">
                  <a:latin typeface="Meiryo UI" pitchFamily="50" charset="-128"/>
                  <a:ea typeface="Meiryo UI" pitchFamily="50" charset="-128"/>
                  <a:cs typeface="Meiryo UI" pitchFamily="50" charset="-128"/>
                </a:rPr>
                <a:t>国宝　旧開智学校校舎</a:t>
              </a:r>
              <a:endParaRPr kumimoji="1" lang="en-US" altLang="ja-JP" sz="1600" dirty="0">
                <a:latin typeface="Meiryo UI" pitchFamily="50" charset="-128"/>
                <a:ea typeface="Meiryo UI" pitchFamily="50" charset="-128"/>
                <a:cs typeface="Meiryo UI" pitchFamily="50" charset="-128"/>
              </a:endParaRPr>
            </a:p>
          </p:txBody>
        </p:sp>
        <p:sp>
          <p:nvSpPr>
            <p:cNvPr id="16" name="テキスト ボックス 15"/>
            <p:cNvSpPr txBox="1"/>
            <p:nvPr/>
          </p:nvSpPr>
          <p:spPr>
            <a:xfrm>
              <a:off x="6105731" y="5221677"/>
              <a:ext cx="1494342" cy="338554"/>
            </a:xfrm>
            <a:prstGeom prst="rect">
              <a:avLst/>
            </a:prstGeom>
            <a:noFill/>
          </p:spPr>
          <p:txBody>
            <a:bodyPr wrap="square" rtlCol="0">
              <a:spAutoFit/>
            </a:bodyPr>
            <a:lstStyle/>
            <a:p>
              <a:pPr algn="l">
                <a:spcBef>
                  <a:spcPts val="600"/>
                </a:spcBef>
              </a:pPr>
              <a:r>
                <a:rPr kumimoji="1" lang="ja-JP" altLang="en-US" sz="1600" dirty="0">
                  <a:latin typeface="Meiryo UI" pitchFamily="50" charset="-128"/>
                  <a:ea typeface="Meiryo UI" pitchFamily="50" charset="-128"/>
                  <a:cs typeface="Meiryo UI" pitchFamily="50" charset="-128"/>
                </a:rPr>
                <a:t>国宝　松本城</a:t>
              </a:r>
              <a:endParaRPr kumimoji="1" lang="en-US" altLang="ja-JP" sz="1600" dirty="0">
                <a:latin typeface="Meiryo UI" pitchFamily="50" charset="-128"/>
                <a:ea typeface="Meiryo UI" pitchFamily="50" charset="-128"/>
                <a:cs typeface="Meiryo UI" pitchFamily="50" charset="-128"/>
              </a:endParaRPr>
            </a:p>
          </p:txBody>
        </p:sp>
      </p:grpSp>
      <p:sp>
        <p:nvSpPr>
          <p:cNvPr id="3" name="テキスト ボックス 2">
            <a:extLst>
              <a:ext uri="{FF2B5EF4-FFF2-40B4-BE49-F238E27FC236}">
                <a16:creationId xmlns:a16="http://schemas.microsoft.com/office/drawing/2014/main" id="{7E82BE49-94E2-489A-96B2-1B06673C038D}"/>
              </a:ext>
            </a:extLst>
          </p:cNvPr>
          <p:cNvSpPr txBox="1"/>
          <p:nvPr/>
        </p:nvSpPr>
        <p:spPr>
          <a:xfrm>
            <a:off x="133968" y="253882"/>
            <a:ext cx="7678391" cy="846386"/>
          </a:xfrm>
          <a:prstGeom prst="rect">
            <a:avLst/>
          </a:prstGeom>
          <a:noFill/>
        </p:spPr>
        <p:txBody>
          <a:bodyPr wrap="square" rtlCol="0">
            <a:spAutoFit/>
          </a:bodyPr>
          <a:lstStyle/>
          <a:p>
            <a:pPr algn="l">
              <a:spcBef>
                <a:spcPts val="600"/>
              </a:spcBef>
            </a:pPr>
            <a:r>
              <a:rPr lang="ja-JP" altLang="en-US" sz="2200" b="1" dirty="0">
                <a:latin typeface="Meiryo UI" pitchFamily="50" charset="-128"/>
                <a:ea typeface="Meiryo UI" pitchFamily="50" charset="-128"/>
                <a:cs typeface="Meiryo UI" pitchFamily="50" charset="-128"/>
              </a:rPr>
              <a:t>令和</a:t>
            </a:r>
            <a:r>
              <a:rPr lang="en-US" altLang="ja-JP" sz="2200" b="1" dirty="0">
                <a:latin typeface="Meiryo UI" pitchFamily="50" charset="-128"/>
                <a:ea typeface="Meiryo UI" pitchFamily="50" charset="-128"/>
                <a:cs typeface="Meiryo UI" pitchFamily="50" charset="-128"/>
              </a:rPr>
              <a:t>2</a:t>
            </a:r>
            <a:r>
              <a:rPr lang="ja-JP" altLang="en-US" sz="2200" b="1" dirty="0">
                <a:latin typeface="Meiryo UI" pitchFamily="50" charset="-128"/>
                <a:ea typeface="Meiryo UI" pitchFamily="50" charset="-128"/>
                <a:cs typeface="Meiryo UI" pitchFamily="50" charset="-128"/>
              </a:rPr>
              <a:t>年</a:t>
            </a:r>
            <a:r>
              <a:rPr lang="en-US" altLang="ja-JP" sz="2200" b="1" dirty="0">
                <a:latin typeface="Meiryo UI" pitchFamily="50" charset="-128"/>
                <a:ea typeface="Meiryo UI" pitchFamily="50" charset="-128"/>
                <a:cs typeface="Meiryo UI" pitchFamily="50" charset="-128"/>
              </a:rPr>
              <a:t>10</a:t>
            </a:r>
            <a:r>
              <a:rPr lang="ja-JP" altLang="en-US" sz="2200" b="1" dirty="0">
                <a:latin typeface="Meiryo UI" pitchFamily="50" charset="-128"/>
                <a:ea typeface="Meiryo UI" pitchFamily="50" charset="-128"/>
                <a:cs typeface="Meiryo UI" pitchFamily="50" charset="-128"/>
              </a:rPr>
              <a:t>月</a:t>
            </a:r>
            <a:r>
              <a:rPr lang="en-US" altLang="ja-JP" sz="2200" b="1" dirty="0">
                <a:latin typeface="Meiryo UI" pitchFamily="50" charset="-128"/>
                <a:ea typeface="Meiryo UI" pitchFamily="50" charset="-128"/>
                <a:cs typeface="Meiryo UI" pitchFamily="50" charset="-128"/>
              </a:rPr>
              <a:t>2</a:t>
            </a:r>
            <a:r>
              <a:rPr lang="ja-JP" altLang="en-US" sz="2200" b="1" dirty="0">
                <a:latin typeface="Meiryo UI" pitchFamily="50" charset="-128"/>
                <a:ea typeface="Meiryo UI" pitchFamily="50" charset="-128"/>
                <a:cs typeface="Meiryo UI" pitchFamily="50" charset="-128"/>
              </a:rPr>
              <a:t>日</a:t>
            </a:r>
            <a:endParaRPr lang="en-US" altLang="ja-JP" sz="2200" b="1" dirty="0">
              <a:latin typeface="Meiryo UI" pitchFamily="50" charset="-128"/>
              <a:ea typeface="Meiryo UI" pitchFamily="50" charset="-128"/>
              <a:cs typeface="Meiryo UI" pitchFamily="50" charset="-128"/>
            </a:endParaRPr>
          </a:p>
          <a:p>
            <a:pPr algn="l">
              <a:spcBef>
                <a:spcPts val="600"/>
              </a:spcBef>
            </a:pPr>
            <a:r>
              <a:rPr kumimoji="1" lang="ja-JP" altLang="en-US" sz="2200" b="1" dirty="0">
                <a:latin typeface="Meiryo UI" pitchFamily="50" charset="-128"/>
                <a:ea typeface="Meiryo UI" pitchFamily="50" charset="-128"/>
                <a:cs typeface="Meiryo UI" pitchFamily="50" charset="-128"/>
              </a:rPr>
              <a:t>東京大学、立命館大学、農研機構、㈱デンソー　各位見学会</a:t>
            </a:r>
            <a:endParaRPr kumimoji="1" lang="en-US" altLang="ja-JP" sz="2200" b="1" dirty="0">
              <a:latin typeface="Meiryo UI" pitchFamily="50" charset="-128"/>
              <a:ea typeface="Meiryo UI" pitchFamily="50" charset="-128"/>
              <a:cs typeface="Meiryo UI" pitchFamily="50" charset="-128"/>
            </a:endParaRPr>
          </a:p>
        </p:txBody>
      </p:sp>
      <p:sp>
        <p:nvSpPr>
          <p:cNvPr id="4" name="正方形/長方形 3">
            <a:extLst>
              <a:ext uri="{FF2B5EF4-FFF2-40B4-BE49-F238E27FC236}">
                <a16:creationId xmlns:a16="http://schemas.microsoft.com/office/drawing/2014/main" id="{F83D4A91-E031-4F86-AC48-EC667F271E68}"/>
              </a:ext>
            </a:extLst>
          </p:cNvPr>
          <p:cNvSpPr/>
          <p:nvPr/>
        </p:nvSpPr>
        <p:spPr>
          <a:xfrm>
            <a:off x="449505" y="1381664"/>
            <a:ext cx="8244989" cy="1261884"/>
          </a:xfrm>
          <a:prstGeom prst="rect">
            <a:avLst/>
          </a:prstGeom>
        </p:spPr>
        <p:txBody>
          <a:bodyPr wrap="square">
            <a:spAutoFit/>
          </a:bodyPr>
          <a:lstStyle/>
          <a:p>
            <a:pPr algn="ctr"/>
            <a:r>
              <a:rPr lang="ja-JP" altLang="en-US" sz="4400" b="1" dirty="0">
                <a:latin typeface="Meiryo UI" panose="020B0604030504040204" pitchFamily="50" charset="-128"/>
                <a:ea typeface="Meiryo UI" panose="020B0604030504040204" pitchFamily="50" charset="-128"/>
                <a:cs typeface="Meiryo UI" panose="020B0604030504040204" pitchFamily="50" charset="-128"/>
              </a:rPr>
              <a:t>松本市について</a:t>
            </a:r>
            <a:endParaRPr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～長野県松本市～</a:t>
            </a:r>
            <a:endParaRPr lang="en-US" altLang="ja-JP" sz="3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04576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44624"/>
            <a:ext cx="8281615" cy="1327788"/>
          </a:xfrm>
          <a:ln w="15875">
            <a:noFill/>
          </a:ln>
        </p:spPr>
        <p:txBody>
          <a:bodyPr>
            <a:noAutofit/>
          </a:bodyPr>
          <a:lstStyle/>
          <a:p>
            <a:pPr algn="ct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320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健康寿命延伸都市・松本</a:t>
            </a: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”を</a:t>
            </a:r>
            <a:br>
              <a:rPr kumimoji="1" lang="en-US" altLang="ja-JP" sz="320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産業面から支える</a:t>
            </a:r>
            <a:r>
              <a:rPr kumimoji="1"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「松本ヘルスバレー構想」</a:t>
            </a:r>
          </a:p>
        </p:txBody>
      </p:sp>
      <p:sp>
        <p:nvSpPr>
          <p:cNvPr id="3" name="コンテンツ プレースホルダ 2"/>
          <p:cNvSpPr>
            <a:spLocks noGrp="1"/>
          </p:cNvSpPr>
          <p:nvPr>
            <p:ph idx="1"/>
          </p:nvPr>
        </p:nvSpPr>
        <p:spPr>
          <a:xfrm>
            <a:off x="250825" y="1772816"/>
            <a:ext cx="8642350" cy="3960440"/>
          </a:xfrm>
          <a:solidFill>
            <a:srgbClr val="FFFFCC"/>
          </a:solidFill>
          <a:ln>
            <a:solidFill>
              <a:schemeClr val="accent1"/>
            </a:solidFill>
          </a:ln>
        </p:spPr>
        <p:txBody>
          <a:bodyPr anchor="ctr" anchorCtr="0">
            <a:noAutofit/>
          </a:bodyPr>
          <a:lstStyle/>
          <a:p>
            <a:pPr>
              <a:spcBef>
                <a:spcPts val="0"/>
              </a:spcBef>
              <a:spcAft>
                <a:spcPts val="1800"/>
              </a:spcAft>
              <a:buFont typeface="Wingdings" panose="05000000000000000000" pitchFamily="2" charset="2"/>
              <a:buChar char="Ø"/>
            </a:pPr>
            <a:r>
              <a:rPr kumimoji="1" lang="ja-JP" altLang="en-US" sz="2800" dirty="0">
                <a:latin typeface="Meiryo UI" panose="020B0604030504040204" pitchFamily="50" charset="-128"/>
                <a:ea typeface="Meiryo UI" panose="020B0604030504040204" pitchFamily="50" charset="-128"/>
                <a:cs typeface="Meiryo UI" panose="020B0604030504040204" pitchFamily="50" charset="-128"/>
              </a:rPr>
              <a:t>市民が健康に関し高い意識を持ち</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自らの健康づくりを日々</a:t>
            </a:r>
            <a:r>
              <a:rPr kumimoji="1" lang="ja-JP" altLang="en-US"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実践</a:t>
            </a:r>
            <a:endParaRPr kumimoji="1" lang="en-US" altLang="ja-JP"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1800"/>
              </a:spcAft>
              <a:buFont typeface="Wingdings" panose="05000000000000000000" pitchFamily="2" charset="2"/>
              <a:buChar char="Ø"/>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健康・医療・福祉関連の産業が、健康意識の高い市民の協力・支援により</a:t>
            </a:r>
            <a:r>
              <a:rPr lang="ja-JP" altLang="en-US"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優れた製品・商品やサービスなどを創出</a:t>
            </a:r>
            <a:endParaRPr lang="en-US" altLang="ja-JP"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1800"/>
              </a:spcAft>
              <a:buFont typeface="Wingdings" panose="05000000000000000000" pitchFamily="2" charset="2"/>
              <a:buChar char="Ø"/>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この連携が地域経済の発展・好循環を促進し、</a:t>
            </a:r>
            <a:r>
              <a:rPr lang="ja-JP" altLang="en-US"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雇用の場の創出</a:t>
            </a:r>
            <a:r>
              <a:rPr lang="ja-JP" altLang="en-US" sz="2800" dirty="0">
                <a:latin typeface="Meiryo UI" panose="020B0604030504040204" pitchFamily="50" charset="-128"/>
                <a:ea typeface="Meiryo UI" panose="020B0604030504040204" pitchFamily="50" charset="-128"/>
                <a:cs typeface="Meiryo UI" panose="020B0604030504040204" pitchFamily="50" charset="-128"/>
              </a:rPr>
              <a:t>、併せて健康器具などの活用により、</a:t>
            </a:r>
            <a:r>
              <a:rPr lang="ja-JP" altLang="en-US"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市民の健康度が更に向上</a:t>
            </a:r>
            <a:endParaRPr kumimoji="1" lang="en-US" altLang="ja-JP" sz="2800" dirty="0">
              <a:solidFill>
                <a:srgbClr val="FF0000"/>
              </a:solidFill>
              <a:latin typeface="Meiryo UI" pitchFamily="50" charset="-128"/>
              <a:ea typeface="Meiryo UI" pitchFamily="50" charset="-128"/>
              <a:cs typeface="Meiryo UI" pitchFamily="50" charset="-128"/>
            </a:endParaRPr>
          </a:p>
        </p:txBody>
      </p:sp>
      <p:sp>
        <p:nvSpPr>
          <p:cNvPr id="5" name="正方形/長方形 4"/>
          <p:cNvSpPr/>
          <p:nvPr/>
        </p:nvSpPr>
        <p:spPr>
          <a:xfrm>
            <a:off x="250825" y="188914"/>
            <a:ext cx="8642350" cy="6298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a:blip r:embed="rId2"/>
          <a:stretch>
            <a:fillRect/>
          </a:stretch>
        </p:blipFill>
        <p:spPr>
          <a:xfrm>
            <a:off x="7884368" y="116632"/>
            <a:ext cx="1069969" cy="1148167"/>
          </a:xfrm>
          <a:prstGeom prst="rect">
            <a:avLst/>
          </a:prstGeom>
        </p:spPr>
      </p:pic>
      <p:sp>
        <p:nvSpPr>
          <p:cNvPr id="13" name="スライド番号プレースホルダー 3"/>
          <p:cNvSpPr>
            <a:spLocks noGrp="1"/>
          </p:cNvSpPr>
          <p:nvPr>
            <p:ph type="sldNum" sz="quarter" idx="12"/>
          </p:nvPr>
        </p:nvSpPr>
        <p:spPr>
          <a:xfrm>
            <a:off x="6732240" y="6381328"/>
            <a:ext cx="2182024" cy="365125"/>
          </a:xfrm>
        </p:spPr>
        <p:txBody>
          <a:bodyPr/>
          <a:lstStyle/>
          <a:p>
            <a:fld id="{519954A3-9DFD-4C44-94BA-B95130A3BA1C}" type="slidenum">
              <a:rPr lang="en-US" sz="16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t>9</a:t>
            </a:fld>
            <a:endParaRPr 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a:cxnSpLocks/>
          </p:cNvCxnSpPr>
          <p:nvPr/>
        </p:nvCxnSpPr>
        <p:spPr>
          <a:xfrm flipV="1">
            <a:off x="0" y="1444694"/>
            <a:ext cx="8954337" cy="40090"/>
          </a:xfrm>
          <a:prstGeom prst="line">
            <a:avLst/>
          </a:prstGeom>
          <a:ln w="19050">
            <a:solidFill>
              <a:srgbClr val="00CC00"/>
            </a:solidFill>
          </a:ln>
        </p:spPr>
        <p:style>
          <a:lnRef idx="1">
            <a:schemeClr val="accent5"/>
          </a:lnRef>
          <a:fillRef idx="0">
            <a:schemeClr val="accent5"/>
          </a:fillRef>
          <a:effectRef idx="0">
            <a:schemeClr val="accent5"/>
          </a:effectRef>
          <a:fontRef idx="minor">
            <a:schemeClr val="tx1"/>
          </a:fontRef>
        </p:style>
      </p:cxnSp>
      <p:sp>
        <p:nvSpPr>
          <p:cNvPr id="4" name="テキスト ボックス 3"/>
          <p:cNvSpPr txBox="1"/>
          <p:nvPr/>
        </p:nvSpPr>
        <p:spPr bwMode="auto">
          <a:xfrm>
            <a:off x="665820" y="5844398"/>
            <a:ext cx="7920880" cy="553998"/>
          </a:xfrm>
          <a:prstGeom prst="rect">
            <a:avLst/>
          </a:prstGeom>
          <a:solidFill>
            <a:srgbClr val="FFFF00"/>
          </a:solidFill>
          <a:ln w="9525">
            <a:noFill/>
            <a:miter lim="800000"/>
            <a:headEnd/>
            <a:tailEnd/>
          </a:ln>
        </p:spPr>
        <p:txBody>
          <a:bodyPr wrap="square" spcCol="324000" rtlCol="0">
            <a:spAutoFit/>
          </a:bodyPr>
          <a:lstStyle/>
          <a:p>
            <a:r>
              <a:rPr lang="ja-JP" altLang="en-US" sz="3000" b="1" dirty="0">
                <a:solidFill>
                  <a:srgbClr val="3333CC"/>
                </a:solidFill>
                <a:latin typeface="Meiryo UI" panose="020B0604030504040204" pitchFamily="50" charset="-128"/>
                <a:ea typeface="Meiryo UI" panose="020B0604030504040204" pitchFamily="50" charset="-128"/>
              </a:rPr>
              <a:t>このような経済の好循環が、まちを活性化する</a:t>
            </a:r>
            <a:endParaRPr kumimoji="1" lang="ja-JP" altLang="en-US" sz="3000" b="1" dirty="0">
              <a:solidFill>
                <a:srgbClr val="3333CC"/>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6E23B4A-217E-42EA-AC31-19BF91BC78AC}"/>
              </a:ext>
            </a:extLst>
          </p:cNvPr>
          <p:cNvSpPr txBox="1"/>
          <p:nvPr/>
        </p:nvSpPr>
        <p:spPr bwMode="auto">
          <a:xfrm rot="21084141">
            <a:off x="7636516" y="1603983"/>
            <a:ext cx="1296144" cy="523220"/>
          </a:xfrm>
          <a:prstGeom prst="rect">
            <a:avLst/>
          </a:prstGeom>
          <a:noFill/>
          <a:ln w="9525">
            <a:solidFill>
              <a:srgbClr val="FF0000"/>
            </a:solid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旧方針</a:t>
            </a:r>
          </a:p>
        </p:txBody>
      </p:sp>
    </p:spTree>
    <p:extLst>
      <p:ext uri="{BB962C8B-B14F-4D97-AF65-F5344CB8AC3E}">
        <p14:creationId xmlns:p14="http://schemas.microsoft.com/office/powerpoint/2010/main" val="38657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 name="AutoShape 115"/>
          <p:cNvSpPr>
            <a:spLocks noChangeArrowheads="1"/>
          </p:cNvSpPr>
          <p:nvPr/>
        </p:nvSpPr>
        <p:spPr bwMode="auto">
          <a:xfrm>
            <a:off x="2627319" y="5954709"/>
            <a:ext cx="5543550" cy="498627"/>
          </a:xfrm>
          <a:prstGeom prst="roundRect">
            <a:avLst>
              <a:gd name="adj" fmla="val 21412"/>
            </a:avLst>
          </a:prstGeom>
          <a:solidFill>
            <a:schemeClr val="bg1"/>
          </a:solidFill>
          <a:ln w="31750" cap="rnd">
            <a:solidFill>
              <a:srgbClr val="FF00FF"/>
            </a:solidFill>
            <a:prstDash val="sysDot"/>
            <a:round/>
            <a:headEnd/>
            <a:tailEnd/>
          </a:ln>
          <a:effectLst/>
        </p:spPr>
        <p:txBody>
          <a:bodyPr wrap="none" anchor="ctr"/>
          <a:lstStyle/>
          <a:p>
            <a:endParaRPr lang="ja-JP" altLang="en-US"/>
          </a:p>
        </p:txBody>
      </p:sp>
      <p:sp>
        <p:nvSpPr>
          <p:cNvPr id="2162" name="AutoShape 114"/>
          <p:cNvSpPr>
            <a:spLocks noChangeArrowheads="1"/>
          </p:cNvSpPr>
          <p:nvPr/>
        </p:nvSpPr>
        <p:spPr bwMode="auto">
          <a:xfrm>
            <a:off x="2844316" y="5812359"/>
            <a:ext cx="5472113" cy="698959"/>
          </a:xfrm>
          <a:prstGeom prst="roundRect">
            <a:avLst>
              <a:gd name="adj" fmla="val 22046"/>
            </a:avLst>
          </a:prstGeom>
          <a:solidFill>
            <a:schemeClr val="bg1"/>
          </a:solidFill>
          <a:ln w="31750" cap="rnd">
            <a:solidFill>
              <a:srgbClr val="FF00FF"/>
            </a:solidFill>
            <a:prstDash val="sysDot"/>
            <a:round/>
            <a:headEnd/>
            <a:tailEnd/>
          </a:ln>
          <a:effectLst/>
        </p:spPr>
        <p:txBody>
          <a:bodyPr wrap="none" anchor="ctr"/>
          <a:lstStyle/>
          <a:p>
            <a:endParaRPr lang="ja-JP" altLang="en-US"/>
          </a:p>
        </p:txBody>
      </p:sp>
      <p:sp>
        <p:nvSpPr>
          <p:cNvPr id="2161" name="AutoShape 113"/>
          <p:cNvSpPr>
            <a:spLocks noChangeArrowheads="1"/>
          </p:cNvSpPr>
          <p:nvPr/>
        </p:nvSpPr>
        <p:spPr bwMode="auto">
          <a:xfrm>
            <a:off x="3131859" y="5713882"/>
            <a:ext cx="5472594" cy="842933"/>
          </a:xfrm>
          <a:prstGeom prst="roundRect">
            <a:avLst>
              <a:gd name="adj" fmla="val 16667"/>
            </a:avLst>
          </a:prstGeom>
          <a:solidFill>
            <a:schemeClr val="bg1"/>
          </a:solidFill>
          <a:ln w="31750">
            <a:solidFill>
              <a:srgbClr val="FF00FF"/>
            </a:solidFill>
            <a:prstDash val="sysDot"/>
            <a:round/>
            <a:headEnd/>
            <a:tailEnd/>
          </a:ln>
          <a:effectLst/>
        </p:spPr>
        <p:txBody>
          <a:bodyPr wrap="none" anchor="ctr"/>
          <a:lstStyle/>
          <a:p>
            <a:endParaRPr lang="ja-JP" altLang="en-US"/>
          </a:p>
        </p:txBody>
      </p:sp>
      <p:sp>
        <p:nvSpPr>
          <p:cNvPr id="2153" name="AutoShape 105"/>
          <p:cNvSpPr>
            <a:spLocks noChangeArrowheads="1"/>
          </p:cNvSpPr>
          <p:nvPr/>
        </p:nvSpPr>
        <p:spPr bwMode="auto">
          <a:xfrm>
            <a:off x="3362640" y="5645998"/>
            <a:ext cx="5327847" cy="1034143"/>
          </a:xfrm>
          <a:prstGeom prst="roundRect">
            <a:avLst>
              <a:gd name="adj" fmla="val 16667"/>
            </a:avLst>
          </a:prstGeom>
          <a:solidFill>
            <a:schemeClr val="bg1"/>
          </a:solidFill>
          <a:ln w="31750">
            <a:solidFill>
              <a:srgbClr val="FF00FF"/>
            </a:solidFill>
            <a:round/>
            <a:headEnd/>
            <a:tailEnd/>
          </a:ln>
          <a:effectLst/>
        </p:spPr>
        <p:txBody>
          <a:bodyPr wrap="none" anchor="ctr"/>
          <a:lstStyle/>
          <a:p>
            <a:endParaRPr lang="ja-JP" altLang="en-US"/>
          </a:p>
        </p:txBody>
      </p:sp>
      <p:sp>
        <p:nvSpPr>
          <p:cNvPr id="2094" name="AutoShape 46"/>
          <p:cNvSpPr>
            <a:spLocks noChangeArrowheads="1"/>
          </p:cNvSpPr>
          <p:nvPr/>
        </p:nvSpPr>
        <p:spPr bwMode="auto">
          <a:xfrm>
            <a:off x="3348084" y="1340107"/>
            <a:ext cx="5616575" cy="3462640"/>
          </a:xfrm>
          <a:prstGeom prst="roundRect">
            <a:avLst>
              <a:gd name="adj" fmla="val 7287"/>
            </a:avLst>
          </a:prstGeom>
          <a:solidFill>
            <a:srgbClr val="CCFFFF"/>
          </a:solidFill>
          <a:ln w="38100">
            <a:solidFill>
              <a:srgbClr val="0000FF"/>
            </a:solidFill>
            <a:round/>
            <a:headEnd/>
            <a:tailEnd/>
          </a:ln>
          <a:effectLst/>
        </p:spPr>
        <p:txBody>
          <a:bodyPr wrap="none" anchor="ctr"/>
          <a:lstStyle/>
          <a:p>
            <a:endParaRPr lang="ja-JP" altLang="en-US"/>
          </a:p>
        </p:txBody>
      </p:sp>
      <p:cxnSp>
        <p:nvCxnSpPr>
          <p:cNvPr id="2107" name="AutoShape 59"/>
          <p:cNvCxnSpPr>
            <a:cxnSpLocks noChangeShapeType="1"/>
          </p:cNvCxnSpPr>
          <p:nvPr/>
        </p:nvCxnSpPr>
        <p:spPr bwMode="auto">
          <a:xfrm>
            <a:off x="5436096" y="4972640"/>
            <a:ext cx="0" cy="0"/>
          </a:xfrm>
          <a:prstGeom prst="straightConnector1">
            <a:avLst/>
          </a:prstGeom>
          <a:noFill/>
          <a:ln w="25400">
            <a:solidFill>
              <a:srgbClr val="0000FF"/>
            </a:solidFill>
            <a:round/>
            <a:headEnd/>
            <a:tailEnd type="triangle" w="med" len="med"/>
          </a:ln>
          <a:effectLst/>
        </p:spPr>
      </p:cxnSp>
      <p:grpSp>
        <p:nvGrpSpPr>
          <p:cNvPr id="4" name="グループ化 68"/>
          <p:cNvGrpSpPr/>
          <p:nvPr/>
        </p:nvGrpSpPr>
        <p:grpSpPr>
          <a:xfrm>
            <a:off x="107672" y="1300232"/>
            <a:ext cx="3024187" cy="2232248"/>
            <a:chOff x="142878" y="1700808"/>
            <a:chExt cx="3024187" cy="2232248"/>
          </a:xfrm>
        </p:grpSpPr>
        <p:sp>
          <p:nvSpPr>
            <p:cNvPr id="2065" name="AutoShape 17"/>
            <p:cNvSpPr>
              <a:spLocks noChangeArrowheads="1"/>
            </p:cNvSpPr>
            <p:nvPr/>
          </p:nvSpPr>
          <p:spPr bwMode="auto">
            <a:xfrm>
              <a:off x="142878" y="1700808"/>
              <a:ext cx="3024187" cy="2232248"/>
            </a:xfrm>
            <a:prstGeom prst="roundRect">
              <a:avLst>
                <a:gd name="adj" fmla="val 16667"/>
              </a:avLst>
            </a:prstGeom>
            <a:solidFill>
              <a:srgbClr val="FFFF99"/>
            </a:solidFill>
            <a:ln w="38100">
              <a:solidFill>
                <a:srgbClr val="FF9900"/>
              </a:solidFill>
              <a:round/>
              <a:headEnd/>
              <a:tailEnd/>
            </a:ln>
            <a:effectLst/>
          </p:spPr>
          <p:txBody>
            <a:bodyPr wrap="none"/>
            <a:lstStyle/>
            <a:p>
              <a:pPr algn="ctr"/>
              <a:endParaRPr lang="en-US" altLang="ja-JP" sz="2800">
                <a:solidFill>
                  <a:srgbClr val="FF9933"/>
                </a:solidFill>
                <a:ea typeface="HGP創英角ﾎﾟｯﾌﾟ体" pitchFamily="50" charset="-128"/>
              </a:endParaRPr>
            </a:p>
            <a:p>
              <a:pPr algn="ctr"/>
              <a:endParaRPr lang="en-US" altLang="ja-JP" sz="2800">
                <a:solidFill>
                  <a:srgbClr val="FF9933"/>
                </a:solidFill>
                <a:ea typeface="HGP創英角ﾎﾟｯﾌﾟ体" pitchFamily="50" charset="-128"/>
              </a:endParaRPr>
            </a:p>
          </p:txBody>
        </p:sp>
        <p:sp>
          <p:nvSpPr>
            <p:cNvPr id="2055" name="AutoShape 7"/>
            <p:cNvSpPr>
              <a:spLocks noChangeArrowheads="1"/>
            </p:cNvSpPr>
            <p:nvPr/>
          </p:nvSpPr>
          <p:spPr bwMode="auto">
            <a:xfrm>
              <a:off x="395290" y="1988071"/>
              <a:ext cx="1158875" cy="504825"/>
            </a:xfrm>
            <a:prstGeom prst="roundRect">
              <a:avLst>
                <a:gd name="adj" fmla="val 16667"/>
              </a:avLst>
            </a:prstGeom>
            <a:noFill/>
            <a:ln w="12700">
              <a:solidFill>
                <a:srgbClr val="FF9900"/>
              </a:solidFill>
              <a:round/>
              <a:headEnd/>
              <a:tailEnd/>
            </a:ln>
            <a:effectLst/>
          </p:spPr>
          <p:txBody>
            <a:bodyPr wrap="none" anchor="ctr"/>
            <a:lstStyle/>
            <a:p>
              <a:pPr algn="ctr"/>
              <a:r>
                <a:rPr lang="ja-JP" altLang="en-US" sz="2800" dirty="0">
                  <a:latin typeface="+mn-ea"/>
                  <a:ea typeface="+mn-ea"/>
                </a:rPr>
                <a:t>企業</a:t>
              </a:r>
            </a:p>
          </p:txBody>
        </p:sp>
        <p:sp>
          <p:nvSpPr>
            <p:cNvPr id="2056" name="AutoShape 8"/>
            <p:cNvSpPr>
              <a:spLocks noChangeArrowheads="1"/>
            </p:cNvSpPr>
            <p:nvPr/>
          </p:nvSpPr>
          <p:spPr bwMode="auto">
            <a:xfrm>
              <a:off x="1763715" y="1988071"/>
              <a:ext cx="1223962" cy="504825"/>
            </a:xfrm>
            <a:prstGeom prst="roundRect">
              <a:avLst>
                <a:gd name="adj" fmla="val 16667"/>
              </a:avLst>
            </a:prstGeom>
            <a:noFill/>
            <a:ln w="12700">
              <a:solidFill>
                <a:srgbClr val="FF9900"/>
              </a:solidFill>
              <a:round/>
              <a:headEnd/>
              <a:tailEnd/>
            </a:ln>
            <a:effectLst/>
          </p:spPr>
          <p:txBody>
            <a:bodyPr wrap="none" anchor="ctr"/>
            <a:lstStyle/>
            <a:p>
              <a:pPr algn="ctr"/>
              <a:r>
                <a:rPr lang="ja-JP" altLang="en-US" sz="1600" b="1" dirty="0">
                  <a:latin typeface="+mn-ea"/>
                  <a:ea typeface="+mn-ea"/>
                </a:rPr>
                <a:t>サービス事業者</a:t>
              </a:r>
            </a:p>
          </p:txBody>
        </p:sp>
        <p:sp>
          <p:nvSpPr>
            <p:cNvPr id="2054" name="AutoShape 6"/>
            <p:cNvSpPr>
              <a:spLocks noChangeArrowheads="1"/>
            </p:cNvSpPr>
            <p:nvPr/>
          </p:nvSpPr>
          <p:spPr bwMode="auto">
            <a:xfrm>
              <a:off x="323528" y="3212976"/>
              <a:ext cx="1223962" cy="476250"/>
            </a:xfrm>
            <a:prstGeom prst="roundRect">
              <a:avLst>
                <a:gd name="adj" fmla="val 16667"/>
              </a:avLst>
            </a:prstGeom>
            <a:noFill/>
            <a:ln w="12700">
              <a:solidFill>
                <a:srgbClr val="FF9900"/>
              </a:solidFill>
              <a:round/>
              <a:headEnd/>
              <a:tailEnd/>
            </a:ln>
            <a:effectLst/>
          </p:spPr>
          <p:txBody>
            <a:bodyPr wrap="none" anchor="ctr"/>
            <a:lstStyle/>
            <a:p>
              <a:pPr algn="ctr"/>
              <a:r>
                <a:rPr lang="ja-JP" altLang="en-US" sz="2800" dirty="0">
                  <a:latin typeface="+mn-ea"/>
                  <a:ea typeface="+mn-ea"/>
                </a:rPr>
                <a:t>市民</a:t>
              </a:r>
            </a:p>
          </p:txBody>
        </p:sp>
        <p:sp>
          <p:nvSpPr>
            <p:cNvPr id="2057" name="AutoShape 9"/>
            <p:cNvSpPr>
              <a:spLocks noChangeArrowheads="1"/>
            </p:cNvSpPr>
            <p:nvPr/>
          </p:nvSpPr>
          <p:spPr bwMode="auto">
            <a:xfrm>
              <a:off x="1763715" y="3212976"/>
              <a:ext cx="1223962" cy="476250"/>
            </a:xfrm>
            <a:prstGeom prst="roundRect">
              <a:avLst>
                <a:gd name="adj" fmla="val 16667"/>
              </a:avLst>
            </a:prstGeom>
            <a:noFill/>
            <a:ln w="12700">
              <a:solidFill>
                <a:srgbClr val="FF9900"/>
              </a:solidFill>
              <a:round/>
              <a:headEnd/>
              <a:tailEnd/>
            </a:ln>
            <a:effectLst/>
          </p:spPr>
          <p:txBody>
            <a:bodyPr wrap="none" anchor="ctr"/>
            <a:lstStyle/>
            <a:p>
              <a:pPr algn="ctr"/>
              <a:r>
                <a:rPr lang="ja-JP" altLang="en-US" sz="2000" b="1" dirty="0">
                  <a:latin typeface="+mn-ea"/>
                  <a:ea typeface="+mn-ea"/>
                </a:rPr>
                <a:t>医療機関</a:t>
              </a:r>
            </a:p>
          </p:txBody>
        </p:sp>
        <p:sp>
          <p:nvSpPr>
            <p:cNvPr id="2159" name="Rectangle 111"/>
            <p:cNvSpPr>
              <a:spLocks noChangeArrowheads="1"/>
            </p:cNvSpPr>
            <p:nvPr/>
          </p:nvSpPr>
          <p:spPr bwMode="auto">
            <a:xfrm>
              <a:off x="539752" y="2636840"/>
              <a:ext cx="2303462" cy="431800"/>
            </a:xfrm>
            <a:prstGeom prst="rect">
              <a:avLst/>
            </a:prstGeom>
            <a:noFill/>
            <a:ln w="9525">
              <a:noFill/>
              <a:miter lim="800000"/>
              <a:headEnd/>
              <a:tailEnd/>
            </a:ln>
            <a:effectLst/>
          </p:spPr>
          <p:txBody>
            <a:bodyPr wrap="none" anchor="ctr"/>
            <a:lstStyle/>
            <a:p>
              <a:pPr algn="ctr"/>
              <a:r>
                <a:rPr lang="ja-JP" altLang="en-US" sz="2400" dirty="0">
                  <a:solidFill>
                    <a:srgbClr val="FF6600"/>
                  </a:solidFill>
                  <a:latin typeface="HGP創英角ｺﾞｼｯｸUB" panose="020B0900000000000000" pitchFamily="50" charset="-128"/>
                  <a:ea typeface="HGP創英角ｺﾞｼｯｸUB" panose="020B0900000000000000" pitchFamily="50" charset="-128"/>
                </a:rPr>
                <a:t>様々なニーズ</a:t>
              </a:r>
            </a:p>
          </p:txBody>
        </p:sp>
      </p:grpSp>
      <p:sp>
        <p:nvSpPr>
          <p:cNvPr id="2164" name="Rectangle 116"/>
          <p:cNvSpPr>
            <a:spLocks noChangeArrowheads="1"/>
          </p:cNvSpPr>
          <p:nvPr/>
        </p:nvSpPr>
        <p:spPr bwMode="auto">
          <a:xfrm>
            <a:off x="179512" y="5785020"/>
            <a:ext cx="2592288" cy="863600"/>
          </a:xfrm>
          <a:prstGeom prst="rect">
            <a:avLst/>
          </a:prstGeom>
          <a:noFill/>
          <a:ln w="9525">
            <a:noFill/>
            <a:miter lim="800000"/>
            <a:headEnd/>
            <a:tailEnd/>
          </a:ln>
          <a:effectLst/>
        </p:spPr>
        <p:txBody>
          <a:bodyPr wrap="none" anchor="b"/>
          <a:lstStyle/>
          <a:p>
            <a:r>
              <a:rPr lang="ja-JP" altLang="en-US" sz="2400" dirty="0">
                <a:latin typeface="HGPｺﾞｼｯｸE" panose="020B0900000000000000" pitchFamily="50" charset="-128"/>
                <a:ea typeface="HGPｺﾞｼｯｸE" panose="020B0900000000000000" pitchFamily="50" charset="-128"/>
              </a:rPr>
              <a:t>ヘルスケア産業</a:t>
            </a:r>
          </a:p>
          <a:p>
            <a:r>
              <a:rPr lang="ja-JP" altLang="en-US" sz="2400" dirty="0">
                <a:latin typeface="HGPｺﾞｼｯｸE" panose="020B0900000000000000" pitchFamily="50" charset="-128"/>
                <a:ea typeface="HGPｺﾞｼｯｸE" panose="020B0900000000000000" pitchFamily="50" charset="-128"/>
              </a:rPr>
              <a:t>　　クラスター化</a:t>
            </a:r>
          </a:p>
        </p:txBody>
      </p:sp>
      <p:grpSp>
        <p:nvGrpSpPr>
          <p:cNvPr id="5" name="グループ化 71"/>
          <p:cNvGrpSpPr/>
          <p:nvPr/>
        </p:nvGrpSpPr>
        <p:grpSpPr>
          <a:xfrm>
            <a:off x="3665454" y="1494763"/>
            <a:ext cx="5156312" cy="2913044"/>
            <a:chOff x="3585501" y="1737386"/>
            <a:chExt cx="3460157" cy="2045503"/>
          </a:xfrm>
        </p:grpSpPr>
        <p:sp>
          <p:nvSpPr>
            <p:cNvPr id="2059" name="Oval 11"/>
            <p:cNvSpPr>
              <a:spLocks noChangeArrowheads="1"/>
            </p:cNvSpPr>
            <p:nvPr/>
          </p:nvSpPr>
          <p:spPr bwMode="auto">
            <a:xfrm>
              <a:off x="3901070" y="1968955"/>
              <a:ext cx="2933863" cy="1813934"/>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28575">
              <a:solidFill>
                <a:srgbClr val="FF0000"/>
              </a:solidFill>
              <a:round/>
              <a:headEnd/>
              <a:tailEnd/>
            </a:ln>
            <a:effectLst/>
            <a:scene3d>
              <a:camera prst="orthographicFront"/>
              <a:lightRig rig="threePt" dir="t"/>
            </a:scene3d>
            <a:sp3d>
              <a:bevelT prst="angle"/>
            </a:sp3d>
          </p:spPr>
          <p:txBody>
            <a:bodyPr wrap="none" anchor="ctr"/>
            <a:lstStyle/>
            <a:p>
              <a:pPr algn="ctr"/>
              <a:endParaRPr lang="en-US" altLang="ja-JP" sz="3200"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sz="3200" dirty="0">
                  <a:solidFill>
                    <a:srgbClr val="FF0000"/>
                  </a:solidFill>
                  <a:latin typeface="HGP創英角ｺﾞｼｯｸUB" panose="020B0900000000000000" pitchFamily="50" charset="-128"/>
                  <a:ea typeface="HGP創英角ｺﾞｼｯｸUB" panose="020B0900000000000000" pitchFamily="50" charset="-128"/>
                </a:rPr>
                <a:t>プラットフォーム</a:t>
              </a:r>
              <a:endParaRPr lang="en-US" altLang="ja-JP" sz="32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t>県外、県内、市内</a:t>
              </a:r>
              <a:endParaRPr lang="en-US" altLang="ja-JP" sz="2400" dirty="0"/>
            </a:p>
            <a:p>
              <a:r>
                <a:rPr lang="ja-JP" altLang="en-US" sz="2400" dirty="0"/>
                <a:t>３４４企業・団体が参加</a:t>
              </a:r>
              <a:endParaRPr lang="en-US" altLang="ja-JP" sz="2400" dirty="0"/>
            </a:p>
            <a:p>
              <a:pPr algn="ctr"/>
              <a:endParaRPr lang="en-US" altLang="ja-JP" sz="32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069" name="AutoShape 21"/>
            <p:cNvSpPr>
              <a:spLocks noChangeArrowheads="1"/>
            </p:cNvSpPr>
            <p:nvPr/>
          </p:nvSpPr>
          <p:spPr bwMode="auto">
            <a:xfrm>
              <a:off x="4991534" y="3429064"/>
              <a:ext cx="686004" cy="298319"/>
            </a:xfrm>
            <a:prstGeom prst="roundRect">
              <a:avLst>
                <a:gd name="adj" fmla="val 16667"/>
              </a:avLst>
            </a:prstGeom>
            <a:solidFill>
              <a:srgbClr val="FFFFFF"/>
            </a:solidFill>
            <a:ln w="12700">
              <a:solidFill>
                <a:schemeClr val="tx1"/>
              </a:solidFill>
              <a:round/>
              <a:headEnd/>
              <a:tailEnd/>
            </a:ln>
            <a:effectLst>
              <a:outerShdw blurRad="50800" dist="38100" dir="2700000" algn="tl" rotWithShape="0">
                <a:prstClr val="black">
                  <a:alpha val="40000"/>
                </a:prstClr>
              </a:outerShdw>
            </a:effectLst>
          </p:spPr>
          <p:txBody>
            <a:bodyPr wrap="none" anchor="ctr"/>
            <a:lstStyle/>
            <a:p>
              <a:pPr algn="ctr"/>
              <a:r>
                <a:rPr lang="ja-JP" altLang="en-US" sz="1600" b="1" dirty="0">
                  <a:latin typeface="+mn-ea"/>
                  <a:ea typeface="+mn-ea"/>
                </a:rPr>
                <a:t>市民</a:t>
              </a:r>
            </a:p>
          </p:txBody>
        </p:sp>
        <p:sp>
          <p:nvSpPr>
            <p:cNvPr id="2070" name="AutoShape 22"/>
            <p:cNvSpPr>
              <a:spLocks noChangeArrowheads="1"/>
            </p:cNvSpPr>
            <p:nvPr/>
          </p:nvSpPr>
          <p:spPr bwMode="auto">
            <a:xfrm>
              <a:off x="5009716" y="1737386"/>
              <a:ext cx="684071" cy="296303"/>
            </a:xfrm>
            <a:prstGeom prst="roundRect">
              <a:avLst>
                <a:gd name="adj" fmla="val 16667"/>
              </a:avLst>
            </a:prstGeom>
            <a:solidFill>
              <a:srgbClr val="FFFFFF"/>
            </a:solidFill>
            <a:ln w="12700">
              <a:solidFill>
                <a:schemeClr val="tx1"/>
              </a:solidFill>
              <a:round/>
              <a:headEnd/>
              <a:tailEnd/>
            </a:ln>
            <a:effectLst>
              <a:outerShdw blurRad="50800" dist="38100" dir="2700000" algn="tl" rotWithShape="0">
                <a:prstClr val="black">
                  <a:alpha val="40000"/>
                </a:prstClr>
              </a:outerShdw>
            </a:effectLst>
          </p:spPr>
          <p:txBody>
            <a:bodyPr wrap="none" anchor="ctr"/>
            <a:lstStyle/>
            <a:p>
              <a:pPr algn="ctr"/>
              <a:r>
                <a:rPr lang="ja-JP" altLang="en-US" sz="1600" b="1" dirty="0">
                  <a:latin typeface="+mn-ea"/>
                  <a:ea typeface="+mn-ea"/>
                </a:rPr>
                <a:t>事業者</a:t>
              </a:r>
            </a:p>
          </p:txBody>
        </p:sp>
        <p:sp>
          <p:nvSpPr>
            <p:cNvPr id="2071" name="AutoShape 23"/>
            <p:cNvSpPr>
              <a:spLocks noChangeArrowheads="1"/>
            </p:cNvSpPr>
            <p:nvPr/>
          </p:nvSpPr>
          <p:spPr bwMode="auto">
            <a:xfrm>
              <a:off x="6278364" y="2268848"/>
              <a:ext cx="686004" cy="296303"/>
            </a:xfrm>
            <a:prstGeom prst="roundRect">
              <a:avLst>
                <a:gd name="adj" fmla="val 16667"/>
              </a:avLst>
            </a:prstGeom>
            <a:solidFill>
              <a:srgbClr val="FFFFFF"/>
            </a:solidFill>
            <a:ln w="12700">
              <a:solidFill>
                <a:schemeClr val="tx1"/>
              </a:solidFill>
              <a:round/>
              <a:headEnd/>
              <a:tailEnd/>
            </a:ln>
            <a:effectLst>
              <a:outerShdw blurRad="50800" dist="38100" dir="2700000" algn="tl" rotWithShape="0">
                <a:prstClr val="black">
                  <a:alpha val="40000"/>
                </a:prstClr>
              </a:outerShdw>
            </a:effectLst>
          </p:spPr>
          <p:txBody>
            <a:bodyPr wrap="none" anchor="ctr"/>
            <a:lstStyle/>
            <a:p>
              <a:pPr algn="ctr"/>
              <a:r>
                <a:rPr lang="ja-JP" altLang="en-US" sz="1600" b="1" dirty="0">
                  <a:latin typeface="+mn-ea"/>
                  <a:ea typeface="+mn-ea"/>
                </a:rPr>
                <a:t>医療</a:t>
              </a:r>
            </a:p>
          </p:txBody>
        </p:sp>
        <p:sp>
          <p:nvSpPr>
            <p:cNvPr id="2072" name="AutoShape 24"/>
            <p:cNvSpPr>
              <a:spLocks noChangeArrowheads="1"/>
            </p:cNvSpPr>
            <p:nvPr/>
          </p:nvSpPr>
          <p:spPr bwMode="auto">
            <a:xfrm>
              <a:off x="4086877" y="3347591"/>
              <a:ext cx="686004" cy="296303"/>
            </a:xfrm>
            <a:prstGeom prst="roundRect">
              <a:avLst>
                <a:gd name="adj" fmla="val 16667"/>
              </a:avLst>
            </a:prstGeom>
            <a:solidFill>
              <a:srgbClr val="FFFFFF"/>
            </a:solidFill>
            <a:ln w="12700">
              <a:solidFill>
                <a:schemeClr val="tx1"/>
              </a:solidFill>
              <a:round/>
              <a:headEnd/>
              <a:tailEnd/>
            </a:ln>
            <a:effectLst>
              <a:outerShdw blurRad="50800" dist="38100" dir="2700000" algn="tl" rotWithShape="0">
                <a:prstClr val="black">
                  <a:alpha val="40000"/>
                </a:prstClr>
              </a:outerShdw>
            </a:effectLst>
          </p:spPr>
          <p:txBody>
            <a:bodyPr wrap="none" anchor="ctr"/>
            <a:lstStyle/>
            <a:p>
              <a:pPr algn="ctr"/>
              <a:r>
                <a:rPr lang="ja-JP" altLang="en-US" sz="1600" b="1" dirty="0">
                  <a:latin typeface="+mn-ea"/>
                  <a:ea typeface="+mn-ea"/>
                </a:rPr>
                <a:t>企業・団体</a:t>
              </a:r>
            </a:p>
          </p:txBody>
        </p:sp>
        <p:sp>
          <p:nvSpPr>
            <p:cNvPr id="2074" name="AutoShape 26"/>
            <p:cNvSpPr>
              <a:spLocks noChangeArrowheads="1"/>
            </p:cNvSpPr>
            <p:nvPr/>
          </p:nvSpPr>
          <p:spPr bwMode="auto">
            <a:xfrm>
              <a:off x="6359654" y="2736893"/>
              <a:ext cx="686004" cy="296303"/>
            </a:xfrm>
            <a:prstGeom prst="roundRect">
              <a:avLst>
                <a:gd name="adj" fmla="val 16667"/>
              </a:avLst>
            </a:prstGeom>
            <a:solidFill>
              <a:srgbClr val="FFFFFF"/>
            </a:solidFill>
            <a:ln w="12700">
              <a:solidFill>
                <a:schemeClr val="tx1"/>
              </a:solidFill>
              <a:round/>
              <a:headEnd/>
              <a:tailEnd/>
            </a:ln>
            <a:effectLst>
              <a:outerShdw blurRad="50800" dist="38100" dir="2700000" algn="tl" rotWithShape="0">
                <a:prstClr val="black">
                  <a:alpha val="40000"/>
                </a:prstClr>
              </a:outerShdw>
            </a:effectLst>
          </p:spPr>
          <p:txBody>
            <a:bodyPr wrap="none" anchor="ctr"/>
            <a:lstStyle/>
            <a:p>
              <a:pPr algn="ctr"/>
              <a:r>
                <a:rPr lang="ja-JP" altLang="en-US" sz="1600" b="1" dirty="0">
                  <a:latin typeface="+mn-ea"/>
                  <a:ea typeface="+mn-ea"/>
                </a:rPr>
                <a:t>介護</a:t>
              </a:r>
            </a:p>
          </p:txBody>
        </p:sp>
        <p:sp>
          <p:nvSpPr>
            <p:cNvPr id="2079" name="Rectangle 31"/>
            <p:cNvSpPr>
              <a:spLocks noChangeArrowheads="1"/>
            </p:cNvSpPr>
            <p:nvPr/>
          </p:nvSpPr>
          <p:spPr bwMode="auto">
            <a:xfrm>
              <a:off x="3605152" y="2148560"/>
              <a:ext cx="2255116" cy="296303"/>
            </a:xfrm>
            <a:prstGeom prst="rect">
              <a:avLst/>
            </a:prstGeom>
            <a:solidFill>
              <a:srgbClr val="FFFFFF"/>
            </a:solidFill>
            <a:ln w="9525">
              <a:noFill/>
              <a:miter lim="800000"/>
              <a:headEnd/>
              <a:tailEnd/>
            </a:ln>
            <a:effectLst/>
          </p:spPr>
          <p:txBody>
            <a:bodyPr wrap="none" anchor="ctr"/>
            <a:lstStyle/>
            <a:p>
              <a:pPr algn="ctr"/>
              <a:r>
                <a:rPr lang="ja-JP" altLang="en-US" sz="2000" b="1" dirty="0">
                  <a:solidFill>
                    <a:srgbClr val="009900"/>
                  </a:solidFill>
                </a:rPr>
                <a:t>同じ立場で提案を議論</a:t>
              </a:r>
            </a:p>
          </p:txBody>
        </p:sp>
        <p:sp>
          <p:nvSpPr>
            <p:cNvPr id="2081" name="AutoShape 33"/>
            <p:cNvSpPr>
              <a:spLocks noChangeArrowheads="1"/>
            </p:cNvSpPr>
            <p:nvPr/>
          </p:nvSpPr>
          <p:spPr bwMode="auto">
            <a:xfrm>
              <a:off x="4192421" y="1794754"/>
              <a:ext cx="686004" cy="298319"/>
            </a:xfrm>
            <a:prstGeom prst="roundRect">
              <a:avLst>
                <a:gd name="adj" fmla="val 16667"/>
              </a:avLst>
            </a:prstGeom>
            <a:solidFill>
              <a:srgbClr val="FFFFFF"/>
            </a:solidFill>
            <a:ln w="12700">
              <a:solidFill>
                <a:schemeClr val="tx1"/>
              </a:solidFill>
              <a:round/>
              <a:headEnd/>
              <a:tailEnd/>
            </a:ln>
            <a:effectLst>
              <a:outerShdw blurRad="50800" dist="38100" dir="2700000" algn="tl" rotWithShape="0">
                <a:prstClr val="black">
                  <a:alpha val="40000"/>
                </a:prstClr>
              </a:outerShdw>
            </a:effectLst>
          </p:spPr>
          <p:txBody>
            <a:bodyPr wrap="none" anchor="ctr"/>
            <a:lstStyle/>
            <a:p>
              <a:pPr algn="ctr"/>
              <a:r>
                <a:rPr lang="ja-JP" altLang="en-US" sz="1600" b="1" dirty="0">
                  <a:latin typeface="+mn-ea"/>
                  <a:ea typeface="+mn-ea"/>
                </a:rPr>
                <a:t>金融</a:t>
              </a:r>
            </a:p>
          </p:txBody>
        </p:sp>
        <p:sp>
          <p:nvSpPr>
            <p:cNvPr id="2082" name="AutoShape 34"/>
            <p:cNvSpPr>
              <a:spLocks noChangeArrowheads="1"/>
            </p:cNvSpPr>
            <p:nvPr/>
          </p:nvSpPr>
          <p:spPr bwMode="auto">
            <a:xfrm>
              <a:off x="5840840" y="1865279"/>
              <a:ext cx="686004" cy="298319"/>
            </a:xfrm>
            <a:prstGeom prst="roundRect">
              <a:avLst>
                <a:gd name="adj" fmla="val 16667"/>
              </a:avLst>
            </a:prstGeom>
            <a:solidFill>
              <a:srgbClr val="FFFFFF"/>
            </a:solidFill>
            <a:ln w="12700">
              <a:solidFill>
                <a:schemeClr val="tx1"/>
              </a:solidFill>
              <a:round/>
              <a:headEnd/>
              <a:tailEnd/>
            </a:ln>
            <a:effectLst>
              <a:outerShdw blurRad="50800" dist="38100" dir="2700000" algn="tl" rotWithShape="0">
                <a:prstClr val="black">
                  <a:alpha val="40000"/>
                </a:prstClr>
              </a:outerShdw>
            </a:effectLst>
          </p:spPr>
          <p:txBody>
            <a:bodyPr wrap="none" anchor="ctr"/>
            <a:lstStyle/>
            <a:p>
              <a:pPr algn="ctr"/>
              <a:r>
                <a:rPr lang="ja-JP" altLang="en-US" sz="1600" b="1" dirty="0">
                  <a:latin typeface="+mn-ea"/>
                  <a:ea typeface="+mn-ea"/>
                </a:rPr>
                <a:t>有識者</a:t>
              </a:r>
            </a:p>
          </p:txBody>
        </p:sp>
        <p:sp>
          <p:nvSpPr>
            <p:cNvPr id="2083" name="AutoShape 35"/>
            <p:cNvSpPr>
              <a:spLocks noChangeArrowheads="1"/>
            </p:cNvSpPr>
            <p:nvPr/>
          </p:nvSpPr>
          <p:spPr bwMode="auto">
            <a:xfrm>
              <a:off x="6021642" y="3341315"/>
              <a:ext cx="684071" cy="296303"/>
            </a:xfrm>
            <a:prstGeom prst="roundRect">
              <a:avLst>
                <a:gd name="adj" fmla="val 16667"/>
              </a:avLst>
            </a:prstGeom>
            <a:solidFill>
              <a:srgbClr val="FFFFFF"/>
            </a:solidFill>
            <a:ln w="12700">
              <a:solidFill>
                <a:schemeClr val="tx1"/>
              </a:solidFill>
              <a:round/>
              <a:headEnd/>
              <a:tailEnd/>
            </a:ln>
            <a:effectLst>
              <a:outerShdw blurRad="50800" dist="38100" dir="2700000" algn="tl" rotWithShape="0">
                <a:prstClr val="black">
                  <a:alpha val="40000"/>
                </a:prstClr>
              </a:outerShdw>
            </a:effectLst>
          </p:spPr>
          <p:txBody>
            <a:bodyPr wrap="none" anchor="ctr"/>
            <a:lstStyle/>
            <a:p>
              <a:pPr algn="ctr"/>
              <a:r>
                <a:rPr lang="ja-JP" altLang="en-US" sz="1600" b="1" dirty="0">
                  <a:latin typeface="+mn-ea"/>
                  <a:ea typeface="+mn-ea"/>
                </a:rPr>
                <a:t>大学等</a:t>
              </a:r>
            </a:p>
          </p:txBody>
        </p:sp>
        <p:sp>
          <p:nvSpPr>
            <p:cNvPr id="71" name="AutoShape 24"/>
            <p:cNvSpPr>
              <a:spLocks noChangeArrowheads="1"/>
            </p:cNvSpPr>
            <p:nvPr/>
          </p:nvSpPr>
          <p:spPr bwMode="auto">
            <a:xfrm>
              <a:off x="3585501" y="2950267"/>
              <a:ext cx="686004" cy="296303"/>
            </a:xfrm>
            <a:prstGeom prst="roundRect">
              <a:avLst>
                <a:gd name="adj" fmla="val 16667"/>
              </a:avLst>
            </a:prstGeom>
            <a:solidFill>
              <a:srgbClr val="FFFFFF"/>
            </a:solidFill>
            <a:ln w="12700">
              <a:solidFill>
                <a:schemeClr val="tx1"/>
              </a:solidFill>
              <a:round/>
              <a:headEnd/>
              <a:tailEnd/>
            </a:ln>
            <a:effectLst>
              <a:outerShdw blurRad="50800" dist="38100" dir="2700000" algn="tl" rotWithShape="0">
                <a:prstClr val="black">
                  <a:alpha val="40000"/>
                </a:prstClr>
              </a:outerShdw>
            </a:effectLst>
          </p:spPr>
          <p:txBody>
            <a:bodyPr wrap="none" anchor="ctr"/>
            <a:lstStyle/>
            <a:p>
              <a:pPr algn="ctr"/>
              <a:r>
                <a:rPr lang="ja-JP" altLang="en-US" sz="1600" b="1" dirty="0">
                  <a:latin typeface="+mn-ea"/>
                  <a:ea typeface="+mn-ea"/>
                </a:rPr>
                <a:t>自治体</a:t>
              </a:r>
            </a:p>
          </p:txBody>
        </p:sp>
        <p:sp>
          <p:nvSpPr>
            <p:cNvPr id="2091" name="AutoShape 43"/>
            <p:cNvSpPr>
              <a:spLocks noChangeArrowheads="1"/>
            </p:cNvSpPr>
            <p:nvPr/>
          </p:nvSpPr>
          <p:spPr bwMode="auto">
            <a:xfrm>
              <a:off x="3595284" y="2558598"/>
              <a:ext cx="648072" cy="288032"/>
            </a:xfrm>
            <a:prstGeom prst="roundRect">
              <a:avLst>
                <a:gd name="adj" fmla="val 16667"/>
              </a:avLst>
            </a:prstGeom>
            <a:solidFill>
              <a:srgbClr val="FFFF00"/>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r>
                <a:rPr lang="ja-JP" altLang="en-US" sz="1600" b="1" dirty="0">
                  <a:latin typeface="+mn-ea"/>
                  <a:ea typeface="+mn-ea"/>
                </a:rPr>
                <a:t>事務局</a:t>
              </a:r>
            </a:p>
          </p:txBody>
        </p:sp>
      </p:grpSp>
      <p:sp>
        <p:nvSpPr>
          <p:cNvPr id="3" name="テキスト ボックス 2"/>
          <p:cNvSpPr txBox="1"/>
          <p:nvPr/>
        </p:nvSpPr>
        <p:spPr>
          <a:xfrm>
            <a:off x="236333" y="3789040"/>
            <a:ext cx="3687595" cy="523220"/>
          </a:xfrm>
          <a:prstGeom prst="rect">
            <a:avLst/>
          </a:prstGeom>
          <a:noFill/>
        </p:spPr>
        <p:txBody>
          <a:bodyPr wrap="square" rtlCol="0">
            <a:spAutoFit/>
          </a:bodyPr>
          <a:lstStyle/>
          <a:p>
            <a:pPr algn="l"/>
            <a:r>
              <a:rPr lang="ja-JP" altLang="en-US" sz="2800" dirty="0"/>
              <a:t>会長：松本市長</a:t>
            </a:r>
            <a:endParaRPr kumimoji="1" lang="ja-JP" altLang="en-US" sz="2800" dirty="0"/>
          </a:p>
        </p:txBody>
      </p:sp>
      <p:sp>
        <p:nvSpPr>
          <p:cNvPr id="53" name="下矢印 52"/>
          <p:cNvSpPr/>
          <p:nvPr/>
        </p:nvSpPr>
        <p:spPr>
          <a:xfrm>
            <a:off x="3131859" y="4538982"/>
            <a:ext cx="5688819" cy="1176030"/>
          </a:xfrm>
          <a:prstGeom prst="downArrow">
            <a:avLst>
              <a:gd name="adj1" fmla="val 69591"/>
              <a:gd name="adj2" fmla="val 56267"/>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kumimoji="1" lang="ja-JP" altLang="en-US" dirty="0"/>
          </a:p>
        </p:txBody>
      </p:sp>
      <p:sp>
        <p:nvSpPr>
          <p:cNvPr id="2077" name="AutoShape 29"/>
          <p:cNvSpPr>
            <a:spLocks noChangeArrowheads="1"/>
          </p:cNvSpPr>
          <p:nvPr/>
        </p:nvSpPr>
        <p:spPr bwMode="auto">
          <a:xfrm>
            <a:off x="3059832" y="1372240"/>
            <a:ext cx="1008112" cy="1152128"/>
          </a:xfrm>
          <a:prstGeom prst="notchedRightArrow">
            <a:avLst>
              <a:gd name="adj1" fmla="val 50000"/>
              <a:gd name="adj2" fmla="val 35725"/>
            </a:avLst>
          </a:prstGeom>
          <a:solidFill>
            <a:srgbClr val="CCFFCC"/>
          </a:solidFill>
          <a:ln w="28575">
            <a:solidFill>
              <a:srgbClr val="009900"/>
            </a:solidFill>
            <a:miter lim="800000"/>
            <a:headEnd/>
            <a:tailEnd/>
          </a:ln>
          <a:effectLst/>
        </p:spPr>
        <p:txBody>
          <a:bodyPr wrap="none" anchor="ctr"/>
          <a:lstStyle/>
          <a:p>
            <a:pPr algn="ctr"/>
            <a:r>
              <a:rPr lang="ja-JP" altLang="en-US" sz="2400" b="1" dirty="0">
                <a:solidFill>
                  <a:srgbClr val="009900"/>
                </a:solidFill>
              </a:rPr>
              <a:t>提案</a:t>
            </a:r>
          </a:p>
        </p:txBody>
      </p:sp>
      <p:sp>
        <p:nvSpPr>
          <p:cNvPr id="2" name="スライド番号プレースホルダー 1"/>
          <p:cNvSpPr>
            <a:spLocks noGrp="1"/>
          </p:cNvSpPr>
          <p:nvPr>
            <p:ph type="sldNum" sz="quarter" idx="12"/>
          </p:nvPr>
        </p:nvSpPr>
        <p:spPr>
          <a:xfrm>
            <a:off x="6912504" y="6268823"/>
            <a:ext cx="2196000" cy="468000"/>
          </a:xfrm>
        </p:spPr>
        <p:txBody>
          <a:bodyPr/>
          <a:lstStyle/>
          <a:p>
            <a:fld id="{2754ED01-E2A0-4C1E-8E21-014B99041579}" type="slidenum">
              <a:rPr lang="en-US" sz="1600" smtClean="0">
                <a:solidFill>
                  <a:srgbClr val="073E87"/>
                </a:solidFill>
              </a:rPr>
              <a:pPr/>
              <a:t>10</a:t>
            </a:fld>
            <a:endParaRPr lang="en-US" sz="1600" dirty="0">
              <a:solidFill>
                <a:srgbClr val="073E87"/>
              </a:solidFill>
            </a:endParaRPr>
          </a:p>
        </p:txBody>
      </p:sp>
      <p:sp>
        <p:nvSpPr>
          <p:cNvPr id="40" name="タイトル 8"/>
          <p:cNvSpPr txBox="1">
            <a:spLocks/>
          </p:cNvSpPr>
          <p:nvPr/>
        </p:nvSpPr>
        <p:spPr>
          <a:xfrm>
            <a:off x="107672" y="66079"/>
            <a:ext cx="8788097" cy="870592"/>
          </a:xfrm>
          <a:prstGeom prst="rect">
            <a:avLst/>
          </a:prstGeom>
        </p:spPr>
        <p:txBody>
          <a:bodyPr anchor="ctr" anchorCtr="0">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lnSpc>
                <a:spcPts val="3500"/>
              </a:lnSpc>
              <a:spcAft>
                <a:spcPts val="0"/>
              </a:spcAft>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官民連携の場　</a:t>
            </a:r>
            <a:r>
              <a:rPr lang="ja-JP" altLang="en-US" sz="33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「松本地域健康産業推進協議会」</a:t>
            </a:r>
            <a:endParaRPr lang="en-US" altLang="ja-JP" sz="33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0310" y="840048"/>
            <a:ext cx="9088194"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745970" y="5778269"/>
            <a:ext cx="4673435" cy="830997"/>
          </a:xfrm>
          <a:prstGeom prst="rect">
            <a:avLst/>
          </a:prstGeom>
          <a:noFill/>
        </p:spPr>
        <p:txBody>
          <a:bodyPr wrap="square" rtlCol="0">
            <a:spAutoFit/>
          </a:bodyPr>
          <a:lstStyle/>
          <a:p>
            <a:r>
              <a:rPr kumimoji="1" lang="ja-JP" altLang="en-US" sz="2400" b="1" dirty="0"/>
              <a:t>解決すべき社会的課題を整理し</a:t>
            </a:r>
            <a:endParaRPr kumimoji="1" lang="en-US" altLang="ja-JP" sz="2400" b="1" dirty="0"/>
          </a:p>
          <a:p>
            <a:r>
              <a:rPr kumimoji="1" lang="ja-JP" altLang="en-US" sz="2400" b="1" dirty="0"/>
              <a:t>官民連携による</a:t>
            </a:r>
            <a:r>
              <a:rPr kumimoji="1" lang="ja-JP" altLang="en-US" sz="2400" b="1" dirty="0">
                <a:solidFill>
                  <a:srgbClr val="FF0000"/>
                </a:solidFill>
              </a:rPr>
              <a:t>社会実装</a:t>
            </a:r>
            <a:r>
              <a:rPr kumimoji="1" lang="ja-JP" altLang="en-US" sz="2400" b="1" dirty="0"/>
              <a:t>を図る</a:t>
            </a:r>
          </a:p>
        </p:txBody>
      </p:sp>
      <p:sp>
        <p:nvSpPr>
          <p:cNvPr id="8" name="テキスト ボックス 7"/>
          <p:cNvSpPr txBox="1"/>
          <p:nvPr/>
        </p:nvSpPr>
        <p:spPr>
          <a:xfrm>
            <a:off x="3923927" y="4690864"/>
            <a:ext cx="4246941" cy="1046440"/>
          </a:xfrm>
          <a:prstGeom prst="rect">
            <a:avLst/>
          </a:prstGeom>
          <a:noFill/>
        </p:spPr>
        <p:txBody>
          <a:bodyPr wrap="square" rtlCol="0">
            <a:spAutoFit/>
          </a:bodyPr>
          <a:lstStyle/>
          <a:p>
            <a:pPr algn="ctr"/>
            <a:r>
              <a:rPr lang="en-US" altLang="ja-JP" sz="2200" b="1" dirty="0">
                <a:solidFill>
                  <a:schemeClr val="bg1"/>
                </a:solidFill>
              </a:rPr>
              <a:t>100</a:t>
            </a:r>
            <a:r>
              <a:rPr lang="ja-JP" altLang="en-US" sz="2200" b="1" dirty="0">
                <a:solidFill>
                  <a:schemeClr val="bg1"/>
                </a:solidFill>
              </a:rPr>
              <a:t>万円実証・助成事業等</a:t>
            </a:r>
            <a:endParaRPr lang="en-US" altLang="ja-JP" sz="2200" b="1" dirty="0">
              <a:solidFill>
                <a:schemeClr val="bg1"/>
              </a:solidFill>
            </a:endParaRPr>
          </a:p>
          <a:p>
            <a:pPr algn="ctr"/>
            <a:r>
              <a:rPr lang="ja-JP" altLang="en-US" sz="2200" b="1" dirty="0">
                <a:solidFill>
                  <a:schemeClr val="bg1"/>
                </a:solidFill>
              </a:rPr>
              <a:t>分科会設置</a:t>
            </a:r>
          </a:p>
          <a:p>
            <a:endParaRPr kumimoji="1" lang="ja-JP" altLang="en-US" dirty="0"/>
          </a:p>
        </p:txBody>
      </p:sp>
      <p:sp>
        <p:nvSpPr>
          <p:cNvPr id="7" name="テキスト ボックス 6">
            <a:extLst>
              <a:ext uri="{FF2B5EF4-FFF2-40B4-BE49-F238E27FC236}">
                <a16:creationId xmlns:a16="http://schemas.microsoft.com/office/drawing/2014/main" id="{35FED490-7099-4492-9D58-2B9E11FE35CB}"/>
              </a:ext>
            </a:extLst>
          </p:cNvPr>
          <p:cNvSpPr txBox="1"/>
          <p:nvPr/>
        </p:nvSpPr>
        <p:spPr bwMode="auto">
          <a:xfrm rot="21084141">
            <a:off x="7636516" y="1603983"/>
            <a:ext cx="1296144" cy="523220"/>
          </a:xfrm>
          <a:prstGeom prst="rect">
            <a:avLst/>
          </a:prstGeom>
          <a:noFill/>
          <a:ln w="9525">
            <a:solidFill>
              <a:srgbClr val="FF0000"/>
            </a:solid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旧方針</a:t>
            </a:r>
          </a:p>
        </p:txBody>
      </p:sp>
    </p:spTree>
    <p:extLst>
      <p:ext uri="{BB962C8B-B14F-4D97-AF65-F5344CB8AC3E}">
        <p14:creationId xmlns:p14="http://schemas.microsoft.com/office/powerpoint/2010/main" val="2947883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9270" y="1988840"/>
            <a:ext cx="7886700" cy="2427928"/>
          </a:xfrm>
        </p:spPr>
        <p:txBody>
          <a:bodyPr>
            <a:normAutofit/>
          </a:bodyPr>
          <a:lstStyle/>
          <a:p>
            <a:pPr algn="ctr"/>
            <a:r>
              <a:rPr kumimoji="1" lang="ja-JP" altLang="en-US" sz="4000" dirty="0"/>
              <a:t>松本地域健康産業推進協議会</a:t>
            </a:r>
            <a:br>
              <a:rPr kumimoji="1" lang="en-US" altLang="ja-JP" sz="4000" dirty="0"/>
            </a:br>
            <a:r>
              <a:rPr kumimoji="1" lang="ja-JP" altLang="en-US" sz="4000" dirty="0"/>
              <a:t>実証実験について</a:t>
            </a:r>
          </a:p>
        </p:txBody>
      </p:sp>
      <p:sp>
        <p:nvSpPr>
          <p:cNvPr id="4" name="スライド番号プレースホルダ 3"/>
          <p:cNvSpPr>
            <a:spLocks noGrp="1"/>
          </p:cNvSpPr>
          <p:nvPr>
            <p:ph type="sldNum" sz="quarter" idx="12"/>
          </p:nvPr>
        </p:nvSpPr>
        <p:spPr/>
        <p:txBody>
          <a:bodyPr/>
          <a:lstStyle/>
          <a:p>
            <a:fld id="{519954A3-9DFD-4C44-94BA-B95130A3BA1C}" type="slidenum">
              <a:rPr lang="en-US" smtClean="0"/>
              <a:pPr/>
              <a:t>11</a:t>
            </a:fld>
            <a:endParaRPr lang="en-US" dirty="0"/>
          </a:p>
        </p:txBody>
      </p:sp>
      <p:pic>
        <p:nvPicPr>
          <p:cNvPr id="6" name="図 5"/>
          <p:cNvPicPr>
            <a:picLocks noChangeAspect="1"/>
          </p:cNvPicPr>
          <p:nvPr/>
        </p:nvPicPr>
        <p:blipFill>
          <a:blip r:embed="rId2"/>
          <a:stretch>
            <a:fillRect/>
          </a:stretch>
        </p:blipFill>
        <p:spPr>
          <a:xfrm>
            <a:off x="8100393" y="332656"/>
            <a:ext cx="811154" cy="870436"/>
          </a:xfrm>
          <a:prstGeom prst="rect">
            <a:avLst/>
          </a:prstGeom>
        </p:spPr>
      </p:pic>
    </p:spTree>
    <p:extLst>
      <p:ext uri="{BB962C8B-B14F-4D97-AF65-F5344CB8AC3E}">
        <p14:creationId xmlns:p14="http://schemas.microsoft.com/office/powerpoint/2010/main" val="159219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flipV="1">
            <a:off x="20310" y="646978"/>
            <a:ext cx="831089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619" y="850997"/>
            <a:ext cx="6406394" cy="2927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8"/>
          <p:cNvSpPr txBox="1">
            <a:spLocks noChangeArrowheads="1"/>
          </p:cNvSpPr>
          <p:nvPr/>
        </p:nvSpPr>
        <p:spPr bwMode="auto">
          <a:xfrm>
            <a:off x="6928725" y="1250549"/>
            <a:ext cx="192324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l" eaLnBrk="1" hangingPunct="1"/>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音楽専用ホール</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l" eaLnBrk="1" hangingPunct="1"/>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「成果発表会」</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l" eaLnBrk="1" hangingPunct="1"/>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l" eaLnBrk="1" hangingPunct="1"/>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曲「</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My Way</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gn="l" eaLnBrk="1" hangingPunct="1"/>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（英語）</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タイトル 8"/>
          <p:cNvSpPr txBox="1">
            <a:spLocks/>
          </p:cNvSpPr>
          <p:nvPr/>
        </p:nvSpPr>
        <p:spPr>
          <a:xfrm>
            <a:off x="204715" y="148534"/>
            <a:ext cx="8264191" cy="567313"/>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lnSpc>
                <a:spcPts val="3500"/>
              </a:lnSpc>
              <a:spcAft>
                <a:spcPts val="0"/>
              </a:spcAft>
            </a:pPr>
            <a:endParaRPr lang="ja-JP" altLang="en-US" sz="3200"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3980395" y="4077072"/>
            <a:ext cx="3039877" cy="266429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23528" y="4082876"/>
            <a:ext cx="3456384" cy="26584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bwMode="auto">
          <a:xfrm>
            <a:off x="539552" y="4104362"/>
            <a:ext cx="3096344" cy="2569934"/>
          </a:xfrm>
          <a:prstGeom prst="rect">
            <a:avLst/>
          </a:prstGeom>
          <a:noFill/>
          <a:ln w="9525">
            <a:noFill/>
            <a:miter lim="800000"/>
            <a:headEnd/>
            <a:tailEnd/>
          </a:ln>
        </p:spPr>
        <p:txBody>
          <a:bodyPr wrap="square" spcCol="324000" rtlCol="0">
            <a:spAutoFit/>
          </a:bodyPr>
          <a:lstStyle/>
          <a:p>
            <a:pPr algn="l"/>
            <a:r>
              <a:rPr kumimoji="1" lang="ja-JP" altLang="en-US" sz="2400" b="1"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心理的効果の検証</a:t>
            </a:r>
            <a:endParaRPr kumimoji="1" lang="en-US" altLang="ja-JP" sz="2400" b="1"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200" dirty="0">
                <a:latin typeface="Meiryo UI" panose="020B0604030504040204" pitchFamily="50" charset="-128"/>
                <a:ea typeface="Meiryo UI" panose="020B0604030504040204" pitchFamily="50" charset="-128"/>
                <a:cs typeface="Meiryo UI" panose="020B0604030504040204" pitchFamily="50" charset="-128"/>
              </a:rPr>
              <a:t>（信州大学人文学部）</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200" dirty="0">
                <a:latin typeface="Meiryo UI" panose="020B0604030504040204" pitchFamily="50" charset="-128"/>
                <a:ea typeface="Meiryo UI" panose="020B0604030504040204" pitchFamily="50" charset="-128"/>
                <a:cs typeface="Meiryo UI" panose="020B0604030504040204" pitchFamily="50" charset="-128"/>
              </a:rPr>
              <a:t>・参加者の自己評価、</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200" dirty="0">
                <a:latin typeface="Meiryo UI" panose="020B0604030504040204" pitchFamily="50" charset="-128"/>
                <a:ea typeface="Meiryo UI" panose="020B0604030504040204" pitchFamily="50" charset="-128"/>
                <a:cs typeface="Meiryo UI" panose="020B0604030504040204" pitchFamily="50" charset="-128"/>
              </a:rPr>
              <a:t> 心理的健康が向上</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algn="l">
              <a:spcBef>
                <a:spcPts val="600"/>
              </a:spcBef>
            </a:pPr>
            <a:r>
              <a:rPr kumimoji="1" lang="ja-JP" altLang="en-US" sz="2200" dirty="0">
                <a:latin typeface="Meiryo UI" panose="020B0604030504040204" pitchFamily="50" charset="-128"/>
                <a:ea typeface="Meiryo UI" panose="020B0604030504040204" pitchFamily="50" charset="-128"/>
                <a:cs typeface="Meiryo UI" panose="020B0604030504040204" pitchFamily="50" charset="-128"/>
              </a:rPr>
              <a:t>・夫婦間のコミュニケー</a:t>
            </a:r>
            <a:endParaRPr kumimoji="1"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2200" dirty="0">
                <a:latin typeface="Meiryo UI" panose="020B0604030504040204" pitchFamily="50" charset="-128"/>
                <a:ea typeface="Meiryo UI" panose="020B0604030504040204" pitchFamily="50" charset="-128"/>
                <a:cs typeface="Meiryo UI" panose="020B0604030504040204" pitchFamily="50" charset="-128"/>
              </a:rPr>
              <a:t> ションが向上</a:t>
            </a:r>
          </a:p>
        </p:txBody>
      </p:sp>
      <p:sp>
        <p:nvSpPr>
          <p:cNvPr id="3" name="テキスト ボックス 2"/>
          <p:cNvSpPr txBox="1"/>
          <p:nvPr/>
        </p:nvSpPr>
        <p:spPr bwMode="auto">
          <a:xfrm>
            <a:off x="4124411" y="4077072"/>
            <a:ext cx="2823853" cy="2492990"/>
          </a:xfrm>
          <a:prstGeom prst="rect">
            <a:avLst/>
          </a:prstGeom>
          <a:noFill/>
          <a:ln w="9525">
            <a:noFill/>
            <a:miter lim="800000"/>
            <a:headEnd/>
            <a:tailEnd/>
          </a:ln>
        </p:spPr>
        <p:txBody>
          <a:bodyPr wrap="square" spcCol="324000" rtlCol="0">
            <a:spAutoFit/>
          </a:bodyPr>
          <a:lstStyle/>
          <a:p>
            <a:pPr algn="l"/>
            <a:r>
              <a:rPr kumimoji="1" lang="ja-JP" altLang="en-US" sz="24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口腔機能</a:t>
            </a:r>
            <a:endParaRPr kumimoji="1" lang="en-US" altLang="ja-JP" sz="2400" b="1" i="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200" dirty="0">
                <a:latin typeface="Meiryo UI" panose="020B0604030504040204" pitchFamily="50" charset="-128"/>
                <a:ea typeface="Meiryo UI" panose="020B0604030504040204" pitchFamily="50" charset="-128"/>
                <a:cs typeface="Meiryo UI" panose="020B0604030504040204" pitchFamily="50" charset="-128"/>
              </a:rPr>
              <a:t>（市健康福祉部）</a:t>
            </a:r>
            <a:endParaRPr kumimoji="1"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algn="l"/>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200" dirty="0">
                <a:latin typeface="Meiryo UI" panose="020B0604030504040204" pitchFamily="50" charset="-128"/>
                <a:ea typeface="Meiryo UI" panose="020B0604030504040204" pitchFamily="50" charset="-128"/>
                <a:cs typeface="Meiryo UI" panose="020B0604030504040204" pitchFamily="50" charset="-128"/>
              </a:rPr>
              <a:t>・咀嚼力が改善、反復唾液嚥下回数の増加</a:t>
            </a:r>
            <a:endParaRPr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algn="l"/>
            <a:endParaRPr kumimoji="1" lang="en-US" altLang="ja-JP" sz="22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cs typeface="Meiryo UI" panose="020B0604030504040204" pitchFamily="50" charset="-128"/>
              </a:rPr>
              <a:t>介護予防に期待</a:t>
            </a:r>
            <a:endParaRPr kumimoji="1"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下矢印 8"/>
          <p:cNvSpPr/>
          <p:nvPr/>
        </p:nvSpPr>
        <p:spPr>
          <a:xfrm>
            <a:off x="5220072" y="5877272"/>
            <a:ext cx="504056" cy="28803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形吹き出し 12"/>
          <p:cNvSpPr/>
          <p:nvPr/>
        </p:nvSpPr>
        <p:spPr>
          <a:xfrm>
            <a:off x="6343486" y="3112074"/>
            <a:ext cx="2736305" cy="1662574"/>
          </a:xfrm>
          <a:prstGeom prst="wedgeEllipseCallout">
            <a:avLst>
              <a:gd name="adj1" fmla="val -65499"/>
              <a:gd name="adj2" fmla="val -4169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bwMode="auto">
          <a:xfrm>
            <a:off x="6907754" y="3262167"/>
            <a:ext cx="1944216" cy="1446550"/>
          </a:xfrm>
          <a:prstGeom prst="rect">
            <a:avLst/>
          </a:prstGeom>
          <a:noFill/>
          <a:ln w="9525">
            <a:noFill/>
            <a:miter lim="800000"/>
            <a:headEnd/>
            <a:tailEnd/>
          </a:ln>
        </p:spPr>
        <p:txBody>
          <a:bodyPr wrap="square" spcCol="324000" rtlCol="0">
            <a:spAutoFit/>
          </a:bodyPr>
          <a:lstStyle/>
          <a:p>
            <a:pPr algn="l"/>
            <a:r>
              <a:rPr kumimoji="1" lang="ja-JP" altLang="en-US" sz="2200" b="1" dirty="0">
                <a:latin typeface="Meiryo UI" panose="020B0604030504040204" pitchFamily="50" charset="-128"/>
                <a:ea typeface="Meiryo UI" panose="020B0604030504040204" pitchFamily="50" charset="-128"/>
                <a:cs typeface="Meiryo UI" panose="020B0604030504040204" pitchFamily="50" charset="-128"/>
              </a:rPr>
              <a:t>その後、受講者の地域活動への参加機会が増加</a:t>
            </a:r>
          </a:p>
        </p:txBody>
      </p:sp>
      <p:sp>
        <p:nvSpPr>
          <p:cNvPr id="15" name="スライド番号プレースホルダー 3"/>
          <p:cNvSpPr>
            <a:spLocks noGrp="1"/>
          </p:cNvSpPr>
          <p:nvPr>
            <p:ph type="sldNum" sz="quarter" idx="12"/>
          </p:nvPr>
        </p:nvSpPr>
        <p:spPr>
          <a:xfrm>
            <a:off x="6945946" y="6481146"/>
            <a:ext cx="2182024" cy="365125"/>
          </a:xfrm>
        </p:spPr>
        <p:txBody>
          <a:bodyPr/>
          <a:lstStyle/>
          <a:p>
            <a:fld id="{519954A3-9DFD-4C44-94BA-B95130A3BA1C}" type="slidenum">
              <a:rPr lang="en-US" sz="14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t>12</a:t>
            </a:fld>
            <a:endParaRPr 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179512" y="79514"/>
            <a:ext cx="6893234" cy="541174"/>
          </a:xfrm>
          <a:prstGeom prst="rect">
            <a:avLst/>
          </a:prstGeom>
        </p:spPr>
        <p:txBody>
          <a:bodyPr wrap="none">
            <a:spAutoFit/>
          </a:bodyPr>
          <a:lstStyle/>
          <a:p>
            <a:pPr algn="l" fontAlgn="auto">
              <a:lnSpc>
                <a:spcPts val="3500"/>
              </a:lnSpc>
              <a:spcAft>
                <a:spcPts val="0"/>
              </a:spcAft>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実証事業の成果</a:t>
            </a: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㈱第一興商・信州大学</a:t>
            </a: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13">
            <a:extLst>
              <a:ext uri="{FF2B5EF4-FFF2-40B4-BE49-F238E27FC236}">
                <a16:creationId xmlns:a16="http://schemas.microsoft.com/office/drawing/2014/main" id="{FFAD1943-C698-497B-8065-7C5DCADB9A0E}"/>
              </a:ext>
            </a:extLst>
          </p:cNvPr>
          <p:cNvSpPr txBox="1"/>
          <p:nvPr/>
        </p:nvSpPr>
        <p:spPr bwMode="auto">
          <a:xfrm rot="21084141">
            <a:off x="7072279" y="611039"/>
            <a:ext cx="1296144" cy="523220"/>
          </a:xfrm>
          <a:prstGeom prst="rect">
            <a:avLst/>
          </a:prstGeom>
          <a:noFill/>
          <a:ln w="9525">
            <a:solidFill>
              <a:srgbClr val="FF0000"/>
            </a:solid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旧方針</a:t>
            </a:r>
          </a:p>
        </p:txBody>
      </p:sp>
      <p:sp>
        <p:nvSpPr>
          <p:cNvPr id="16" name="テキスト ボックス 15">
            <a:extLst>
              <a:ext uri="{FF2B5EF4-FFF2-40B4-BE49-F238E27FC236}">
                <a16:creationId xmlns:a16="http://schemas.microsoft.com/office/drawing/2014/main" id="{6C1A12B5-4484-4EA3-8210-76F90403571D}"/>
              </a:ext>
            </a:extLst>
          </p:cNvPr>
          <p:cNvSpPr txBox="1"/>
          <p:nvPr/>
        </p:nvSpPr>
        <p:spPr bwMode="auto">
          <a:xfrm>
            <a:off x="7862304" y="58817"/>
            <a:ext cx="1296144" cy="523220"/>
          </a:xfrm>
          <a:prstGeom prst="rect">
            <a:avLst/>
          </a:prstGeom>
          <a:noFill/>
          <a:ln w="9525">
            <a:no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＃１</a:t>
            </a:r>
          </a:p>
        </p:txBody>
      </p:sp>
    </p:spTree>
    <p:extLst>
      <p:ext uri="{BB962C8B-B14F-4D97-AF65-F5344CB8AC3E}">
        <p14:creationId xmlns:p14="http://schemas.microsoft.com/office/powerpoint/2010/main" val="404444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0" y="719001"/>
            <a:ext cx="912369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dirty="0">
              <a:solidFill>
                <a:prstClr val="white"/>
              </a:solidFill>
            </a:endParaRPr>
          </a:p>
        </p:txBody>
      </p:sp>
      <p:sp>
        <p:nvSpPr>
          <p:cNvPr id="9" name="タイトル 8"/>
          <p:cNvSpPr txBox="1">
            <a:spLocks/>
          </p:cNvSpPr>
          <p:nvPr/>
        </p:nvSpPr>
        <p:spPr>
          <a:xfrm>
            <a:off x="107505" y="125399"/>
            <a:ext cx="8590979" cy="993677"/>
          </a:xfrm>
          <a:prstGeom prst="rect">
            <a:avLst/>
          </a:prstGeom>
        </p:spPr>
        <p:txBody>
          <a:bodyPr lIns="91429" tIns="45715" rIns="91429" bIns="45715">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lnSpc>
                <a:spcPts val="3500"/>
              </a:lnSpc>
              <a:spcAft>
                <a:spcPts val="0"/>
              </a:spcAft>
            </a:pPr>
            <a:r>
              <a:rPr lang="ja-JP" altLang="en-US" sz="3300" b="1" dirty="0">
                <a:latin typeface="Meiryo UI" pitchFamily="50" charset="-128"/>
                <a:ea typeface="Meiryo UI" pitchFamily="50" charset="-128"/>
                <a:cs typeface="Meiryo UI" pitchFamily="50" charset="-128"/>
              </a:rPr>
              <a:t>協議会実証事業</a:t>
            </a:r>
            <a:r>
              <a:rPr lang="ja-JP" altLang="en-US" sz="2800" b="1" dirty="0">
                <a:latin typeface="Meiryo UI" pitchFamily="50" charset="-128"/>
                <a:ea typeface="Meiryo UI" pitchFamily="50" charset="-128"/>
                <a:cs typeface="Meiryo UI" pitchFamily="50" charset="-128"/>
              </a:rPr>
              <a:t>　　</a:t>
            </a:r>
            <a:r>
              <a:rPr lang="en-US" altLang="ja-JP" sz="2800" b="1" dirty="0">
                <a:latin typeface="Meiryo UI" pitchFamily="50" charset="-128"/>
                <a:ea typeface="Meiryo UI" pitchFamily="50" charset="-128"/>
                <a:cs typeface="Meiryo UI" pitchFamily="50" charset="-128"/>
              </a:rPr>
              <a:t>【F</a:t>
            </a:r>
            <a:r>
              <a:rPr lang="ja-JP" altLang="en-US" sz="2800" b="1" dirty="0">
                <a:latin typeface="Meiryo UI" pitchFamily="50" charset="-128"/>
                <a:ea typeface="Meiryo UI" pitchFamily="50" charset="-128"/>
                <a:cs typeface="Meiryo UI" pitchFamily="50" charset="-128"/>
              </a:rPr>
              <a:t>・Ｓエイコー㈱</a:t>
            </a:r>
            <a:r>
              <a:rPr lang="en-US" altLang="ja-JP" sz="2800" b="1" dirty="0">
                <a:latin typeface="Meiryo UI" pitchFamily="50" charset="-128"/>
                <a:ea typeface="Meiryo UI" pitchFamily="50" charset="-128"/>
                <a:cs typeface="Meiryo UI" pitchFamily="50" charset="-128"/>
              </a:rPr>
              <a:t>/</a:t>
            </a:r>
            <a:r>
              <a:rPr lang="ja-JP" altLang="en-US" sz="2800" b="1" dirty="0">
                <a:latin typeface="Meiryo UI" pitchFamily="50" charset="-128"/>
                <a:ea typeface="Meiryo UI" pitchFamily="50" charset="-128"/>
                <a:cs typeface="Meiryo UI" pitchFamily="50" charset="-128"/>
              </a:rPr>
              <a:t>今井恵みの里</a:t>
            </a:r>
            <a:r>
              <a:rPr lang="en-US" altLang="ja-JP" sz="2800" b="1" dirty="0">
                <a:latin typeface="Meiryo UI" pitchFamily="50" charset="-128"/>
                <a:ea typeface="Meiryo UI" pitchFamily="50" charset="-128"/>
                <a:cs typeface="Meiryo UI" pitchFamily="50" charset="-128"/>
              </a:rPr>
              <a:t>】</a:t>
            </a:r>
          </a:p>
        </p:txBody>
      </p:sp>
      <p:sp>
        <p:nvSpPr>
          <p:cNvPr id="13" name="角丸四角形 12"/>
          <p:cNvSpPr/>
          <p:nvPr/>
        </p:nvSpPr>
        <p:spPr>
          <a:xfrm>
            <a:off x="4285041" y="864095"/>
            <a:ext cx="4679447" cy="5941591"/>
          </a:xfrm>
          <a:prstGeom prst="roundRect">
            <a:avLst>
              <a:gd name="adj" fmla="val 5092"/>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kumimoji="1"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4103493" y="971272"/>
            <a:ext cx="4872512" cy="1815882"/>
          </a:xfrm>
          <a:prstGeom prst="rect">
            <a:avLst/>
          </a:prstGeom>
          <a:noFill/>
        </p:spPr>
        <p:txBody>
          <a:bodyPr wrap="square" rtlCol="0">
            <a:spAutoFit/>
          </a:bodyPr>
          <a:lstStyle/>
          <a:p>
            <a:pPr marL="742950" lvl="1" indent="-285750" algn="l">
              <a:buFont typeface="Wingdings" panose="05000000000000000000" pitchFamily="2" charset="2"/>
              <a:buChar char="u"/>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実施内容</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l"/>
            <a:r>
              <a:rPr lang="ja-JP" altLang="en-US" sz="2000" dirty="0">
                <a:latin typeface="Meiryo UI" panose="020B0604030504040204" pitchFamily="50" charset="-128"/>
                <a:ea typeface="Meiryo UI" panose="020B0604030504040204" pitchFamily="50" charset="-128"/>
                <a:cs typeface="Meiryo UI" panose="020B0604030504040204" pitchFamily="50" charset="-128"/>
              </a:rPr>
              <a:t>　　初期に廃棄される「</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摘果りんご</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l"/>
            <a:r>
              <a:rPr lang="ja-JP" altLang="en-US" sz="2000" dirty="0">
                <a:latin typeface="Meiryo UI" panose="020B0604030504040204" pitchFamily="50" charset="-128"/>
                <a:ea typeface="Meiryo UI" panose="020B0604030504040204" pitchFamily="50" charset="-128"/>
                <a:cs typeface="Meiryo UI" panose="020B0604030504040204" pitchFamily="50" charset="-128"/>
              </a:rPr>
              <a:t>　　果肉エキスを抽出し、口腔内を保湿し、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l"/>
            <a:r>
              <a:rPr lang="ja-JP" altLang="en-US" sz="2000" dirty="0">
                <a:latin typeface="Meiryo UI" panose="020B0604030504040204" pitchFamily="50" charset="-128"/>
                <a:ea typeface="Meiryo UI" panose="020B0604030504040204" pitchFamily="50" charset="-128"/>
                <a:cs typeface="Meiryo UI" panose="020B0604030504040204" pitchFamily="50" charset="-128"/>
              </a:rPr>
              <a:t>　　消臭・虫歯予防効果に優れる</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歯磨き</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l"/>
            <a:r>
              <a:rPr lang="ja-JP" altLang="en-US" sz="2400" b="1" dirty="0">
                <a:latin typeface="Meiryo UI" panose="020B0604030504040204" pitchFamily="50" charset="-128"/>
                <a:ea typeface="Meiryo UI" panose="020B0604030504040204" pitchFamily="50" charset="-128"/>
                <a:cs typeface="Meiryo UI" panose="020B0604030504040204" pitchFamily="50" charset="-128"/>
              </a:rPr>
              <a:t>　　ジェル・口腔洗口液」を試作・開発。　</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531247" y="2868847"/>
            <a:ext cx="4421532" cy="3170099"/>
          </a:xfrm>
          <a:prstGeom prst="rect">
            <a:avLst/>
          </a:prstGeom>
          <a:noFill/>
        </p:spPr>
        <p:txBody>
          <a:bodyPr wrap="square" rtlCol="0">
            <a:spAutoFit/>
          </a:bodyPr>
          <a:lstStyle/>
          <a:p>
            <a:pPr marL="285750" lvl="0" indent="-285750" algn="l">
              <a:buFont typeface="Wingdings" panose="05000000000000000000" pitchFamily="2" charset="2"/>
              <a:buChar char="u"/>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実績</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gn="l">
              <a:spcBef>
                <a:spcPts val="3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松本市の農業生産法人・</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今井恵み</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gn="l">
              <a:spcBef>
                <a:spcPts val="3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の里</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摘果りんご</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」を提供。長野県</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gn="l">
              <a:spcBef>
                <a:spcPts val="3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工業技術総合センター</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摘果</a:t>
            </a:r>
            <a:r>
              <a:rPr lang="ja-JP" altLang="en-US" sz="2000" b="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りん</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gn="l">
              <a:spcBef>
                <a:spcPts val="3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ご</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」の成分分析、消臭機能を持つ</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プ</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gn="l">
              <a:spcBef>
                <a:spcPts val="3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ロシアニジン</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の抽出を指導。健康商</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gn="l">
              <a:spcBef>
                <a:spcPts val="3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品の開発販売を手掛ける</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ファミリー・</a:t>
            </a:r>
            <a:endPar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gn="l">
              <a:spcBef>
                <a:spcPts val="3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サービス・エイコー（株</a:t>
            </a: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）が、協議会</a:t>
            </a:r>
            <a:endParaRPr lang="en-US" altLang="ja-JP"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lvl="0" indent="-177800" algn="l">
              <a:spcBef>
                <a:spcPts val="300"/>
              </a:spcBef>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会員との連携で開発し、販売開始。</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3" y="787313"/>
            <a:ext cx="3507757" cy="1166142"/>
          </a:xfrm>
          <a:prstGeom prst="rect">
            <a:avLst/>
          </a:prstGeom>
        </p:spPr>
      </p:pic>
      <p:pic>
        <p:nvPicPr>
          <p:cNvPr id="26" name="図 25"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33" y="1844479"/>
            <a:ext cx="1296144" cy="3379999"/>
          </a:xfrm>
          <a:prstGeom prst="rect">
            <a:avLst/>
          </a:prstGeom>
        </p:spPr>
      </p:pic>
      <p:pic>
        <p:nvPicPr>
          <p:cNvPr id="27" name="図 26"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6750" y="2419126"/>
            <a:ext cx="1107524" cy="2805352"/>
          </a:xfrm>
          <a:prstGeom prst="rect">
            <a:avLst/>
          </a:prstGeom>
        </p:spPr>
      </p:pic>
      <p:pic>
        <p:nvPicPr>
          <p:cNvPr id="12" name="図 11" descr="画面の領域"/>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39" y="5170662"/>
            <a:ext cx="3033748" cy="847178"/>
          </a:xfrm>
          <a:prstGeom prst="rect">
            <a:avLst/>
          </a:prstGeom>
        </p:spPr>
      </p:pic>
      <p:pic>
        <p:nvPicPr>
          <p:cNvPr id="14" name="図 13" descr="画面の領域"/>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5" y="5993147"/>
            <a:ext cx="3995988" cy="340084"/>
          </a:xfrm>
          <a:prstGeom prst="rect">
            <a:avLst/>
          </a:prstGeom>
        </p:spPr>
      </p:pic>
      <p:sp>
        <p:nvSpPr>
          <p:cNvPr id="29" name="正方形/長方形 28"/>
          <p:cNvSpPr/>
          <p:nvPr/>
        </p:nvSpPr>
        <p:spPr>
          <a:xfrm>
            <a:off x="40502" y="6276788"/>
            <a:ext cx="4284168" cy="184666"/>
          </a:xfrm>
          <a:prstGeom prst="rect">
            <a:avLst/>
          </a:prstGeom>
        </p:spPr>
        <p:txBody>
          <a:bodyPr wrap="square">
            <a:spAutoFit/>
          </a:bodyPr>
          <a:lstStyle/>
          <a:p>
            <a:pPr algn="l"/>
            <a:r>
              <a:rPr lang="en-US" altLang="ja-JP" sz="600" dirty="0"/>
              <a:t>※1</a:t>
            </a:r>
            <a:r>
              <a:rPr lang="ja-JP" altLang="en-US" sz="600" dirty="0"/>
              <a:t>　摘果りんご</a:t>
            </a:r>
            <a:r>
              <a:rPr lang="en-US" altLang="ja-JP" sz="600" dirty="0"/>
              <a:t>…</a:t>
            </a:r>
            <a:r>
              <a:rPr lang="ja-JP" altLang="en-US" sz="600" dirty="0"/>
              <a:t>果実をより大きく美味しく育てるために、不要な果実を取り除く摘果作業により摘まれたりんごのこと。</a:t>
            </a:r>
          </a:p>
        </p:txBody>
      </p:sp>
      <p:pic>
        <p:nvPicPr>
          <p:cNvPr id="30" name="図 29" descr="画面の領域"/>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4535" y="5065702"/>
            <a:ext cx="1117718" cy="835026"/>
          </a:xfrm>
          <a:prstGeom prst="rect">
            <a:avLst/>
          </a:prstGeom>
        </p:spPr>
      </p:pic>
      <p:pic>
        <p:nvPicPr>
          <p:cNvPr id="34" name="図 33" descr="画面の領域"/>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669" y="1511697"/>
            <a:ext cx="912217" cy="1611583"/>
          </a:xfrm>
          <a:prstGeom prst="rect">
            <a:avLst/>
          </a:prstGeom>
        </p:spPr>
      </p:pic>
      <p:pic>
        <p:nvPicPr>
          <p:cNvPr id="35" name="図 34" descr="画面の領域"/>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6328" y="3169490"/>
            <a:ext cx="954901" cy="993678"/>
          </a:xfrm>
          <a:prstGeom prst="rect">
            <a:avLst/>
          </a:prstGeom>
        </p:spPr>
      </p:pic>
      <p:pic>
        <p:nvPicPr>
          <p:cNvPr id="36" name="図 35" descr="画面の領域"/>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77532" y="4209377"/>
            <a:ext cx="984732" cy="763906"/>
          </a:xfrm>
          <a:prstGeom prst="rect">
            <a:avLst/>
          </a:prstGeom>
        </p:spPr>
      </p:pic>
      <p:pic>
        <p:nvPicPr>
          <p:cNvPr id="39" name="図 38" descr="画面の領域"/>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12011" y="6481609"/>
            <a:ext cx="750476" cy="332828"/>
          </a:xfrm>
          <a:prstGeom prst="rect">
            <a:avLst/>
          </a:prstGeom>
        </p:spPr>
      </p:pic>
      <p:sp>
        <p:nvSpPr>
          <p:cNvPr id="2" name="テキスト ボックス 1">
            <a:extLst>
              <a:ext uri="{FF2B5EF4-FFF2-40B4-BE49-F238E27FC236}">
                <a16:creationId xmlns:a16="http://schemas.microsoft.com/office/drawing/2014/main" id="{5673F4FF-715A-4196-8E29-0D71AA95FFF3}"/>
              </a:ext>
            </a:extLst>
          </p:cNvPr>
          <p:cNvSpPr txBox="1"/>
          <p:nvPr/>
        </p:nvSpPr>
        <p:spPr bwMode="auto">
          <a:xfrm rot="21084141">
            <a:off x="7636518" y="912998"/>
            <a:ext cx="1296144" cy="523220"/>
          </a:xfrm>
          <a:prstGeom prst="rect">
            <a:avLst/>
          </a:prstGeom>
          <a:noFill/>
          <a:ln w="9525">
            <a:solidFill>
              <a:srgbClr val="FF0000"/>
            </a:solid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旧方針</a:t>
            </a:r>
          </a:p>
        </p:txBody>
      </p:sp>
      <p:sp>
        <p:nvSpPr>
          <p:cNvPr id="3" name="テキスト ボックス 2">
            <a:extLst>
              <a:ext uri="{FF2B5EF4-FFF2-40B4-BE49-F238E27FC236}">
                <a16:creationId xmlns:a16="http://schemas.microsoft.com/office/drawing/2014/main" id="{8391490F-531C-45DE-9B5D-7741DBBD24E2}"/>
              </a:ext>
            </a:extLst>
          </p:cNvPr>
          <p:cNvSpPr txBox="1"/>
          <p:nvPr/>
        </p:nvSpPr>
        <p:spPr bwMode="auto">
          <a:xfrm>
            <a:off x="8050412" y="103035"/>
            <a:ext cx="1296144" cy="523220"/>
          </a:xfrm>
          <a:prstGeom prst="rect">
            <a:avLst/>
          </a:prstGeom>
          <a:noFill/>
          <a:ln w="9525">
            <a:no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＃２</a:t>
            </a:r>
          </a:p>
        </p:txBody>
      </p:sp>
    </p:spTree>
    <p:extLst>
      <p:ext uri="{BB962C8B-B14F-4D97-AF65-F5344CB8AC3E}">
        <p14:creationId xmlns:p14="http://schemas.microsoft.com/office/powerpoint/2010/main" val="697875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C577316-2E96-45EA-8934-A4BFB3D30C09}"/>
              </a:ext>
            </a:extLst>
          </p:cNvPr>
          <p:cNvSpPr>
            <a:spLocks noGrp="1"/>
          </p:cNvSpPr>
          <p:nvPr>
            <p:ph type="sldNum" sz="quarter" idx="12"/>
          </p:nvPr>
        </p:nvSpPr>
        <p:spPr/>
        <p:txBody>
          <a:bodyPr/>
          <a:lstStyle/>
          <a:p>
            <a:fld id="{D2D8002D-B5B0-4BAC-B1F6-782DDCCE6D9C}" type="slidenum">
              <a:rPr lang="ja-JP" altLang="en-US" smtClean="0">
                <a:solidFill>
                  <a:srgbClr val="073E87"/>
                </a:solidFill>
              </a:rPr>
              <a:pPr/>
              <a:t>14</a:t>
            </a:fld>
            <a:endParaRPr lang="ja-JP" altLang="en-US">
              <a:solidFill>
                <a:srgbClr val="073E87"/>
              </a:solidFill>
            </a:endParaRPr>
          </a:p>
        </p:txBody>
      </p:sp>
      <p:pic>
        <p:nvPicPr>
          <p:cNvPr id="3" name="図 2">
            <a:extLst>
              <a:ext uri="{FF2B5EF4-FFF2-40B4-BE49-F238E27FC236}">
                <a16:creationId xmlns:a16="http://schemas.microsoft.com/office/drawing/2014/main" id="{3473AA92-91E4-44E1-A056-EBC6A432FFFD}"/>
              </a:ext>
            </a:extLst>
          </p:cNvPr>
          <p:cNvPicPr>
            <a:picLocks noChangeAspect="1"/>
          </p:cNvPicPr>
          <p:nvPr/>
        </p:nvPicPr>
        <p:blipFill>
          <a:blip r:embed="rId2"/>
          <a:stretch>
            <a:fillRect/>
          </a:stretch>
        </p:blipFill>
        <p:spPr>
          <a:xfrm>
            <a:off x="21428" y="1240358"/>
            <a:ext cx="4776299" cy="3710161"/>
          </a:xfrm>
          <a:prstGeom prst="rect">
            <a:avLst/>
          </a:prstGeom>
        </p:spPr>
      </p:pic>
      <p:pic>
        <p:nvPicPr>
          <p:cNvPr id="4" name="図 3">
            <a:extLst>
              <a:ext uri="{FF2B5EF4-FFF2-40B4-BE49-F238E27FC236}">
                <a16:creationId xmlns:a16="http://schemas.microsoft.com/office/drawing/2014/main" id="{9A20B8C3-1709-443B-AEE2-36188656C3E8}"/>
              </a:ext>
            </a:extLst>
          </p:cNvPr>
          <p:cNvPicPr>
            <a:picLocks noChangeAspect="1"/>
          </p:cNvPicPr>
          <p:nvPr/>
        </p:nvPicPr>
        <p:blipFill>
          <a:blip r:embed="rId3"/>
          <a:stretch>
            <a:fillRect/>
          </a:stretch>
        </p:blipFill>
        <p:spPr>
          <a:xfrm>
            <a:off x="3594394" y="3429000"/>
            <a:ext cx="5112568" cy="2814458"/>
          </a:xfrm>
          <a:prstGeom prst="rect">
            <a:avLst/>
          </a:prstGeom>
        </p:spPr>
      </p:pic>
      <p:sp>
        <p:nvSpPr>
          <p:cNvPr id="6" name="テキスト ボックス 5">
            <a:extLst>
              <a:ext uri="{FF2B5EF4-FFF2-40B4-BE49-F238E27FC236}">
                <a16:creationId xmlns:a16="http://schemas.microsoft.com/office/drawing/2014/main" id="{01A50F71-9C96-4FBF-BED3-849FB24D4212}"/>
              </a:ext>
            </a:extLst>
          </p:cNvPr>
          <p:cNvSpPr txBox="1"/>
          <p:nvPr/>
        </p:nvSpPr>
        <p:spPr bwMode="auto">
          <a:xfrm>
            <a:off x="4550572" y="1340768"/>
            <a:ext cx="4572000" cy="1384995"/>
          </a:xfrm>
          <a:prstGeom prst="rect">
            <a:avLst/>
          </a:prstGeom>
          <a:noFill/>
          <a:ln w="9525">
            <a:noFill/>
            <a:miter lim="800000"/>
            <a:headEnd/>
            <a:tailEnd/>
          </a:ln>
        </p:spPr>
        <p:txBody>
          <a:bodyPr wrap="square">
            <a:spAutoFit/>
          </a:bodyPr>
          <a:lstStyle/>
          <a:p>
            <a:r>
              <a:rPr lang="ja-JP" altLang="en-US" sz="2800" b="1" dirty="0">
                <a:solidFill>
                  <a:srgbClr val="FF0000"/>
                </a:solidFill>
              </a:rPr>
              <a:t>脳機能評価システム</a:t>
            </a:r>
            <a:br>
              <a:rPr lang="en-US" altLang="zh-TW" sz="2400" dirty="0">
                <a:solidFill>
                  <a:srgbClr val="FF0000"/>
                </a:solidFill>
              </a:rPr>
            </a:br>
            <a:r>
              <a:rPr lang="en-US" altLang="zh-TW" sz="1800" dirty="0">
                <a:solidFill>
                  <a:srgbClr val="FF0000"/>
                </a:solidFill>
              </a:rPr>
              <a:t>GO</a:t>
            </a:r>
            <a:r>
              <a:rPr lang="en-US" altLang="ja-JP" sz="1800" dirty="0">
                <a:solidFill>
                  <a:srgbClr val="FF0000"/>
                </a:solidFill>
              </a:rPr>
              <a:t>/</a:t>
            </a:r>
            <a:r>
              <a:rPr lang="en-US" altLang="zh-TW" sz="1800" dirty="0">
                <a:solidFill>
                  <a:srgbClr val="FF0000"/>
                </a:solidFill>
              </a:rPr>
              <a:t>NO</a:t>
            </a:r>
            <a:r>
              <a:rPr lang="ja-JP" altLang="en-US" sz="1800" dirty="0">
                <a:solidFill>
                  <a:srgbClr val="FF0000"/>
                </a:solidFill>
              </a:rPr>
              <a:t>ｰ</a:t>
            </a:r>
            <a:r>
              <a:rPr lang="en-US" altLang="zh-TW" sz="1800" dirty="0">
                <a:solidFill>
                  <a:srgbClr val="FF0000"/>
                </a:solidFill>
              </a:rPr>
              <a:t>GO</a:t>
            </a:r>
            <a:r>
              <a:rPr lang="zh-TW" altLang="en-US" sz="1800" dirty="0">
                <a:solidFill>
                  <a:srgbClr val="FF0000"/>
                </a:solidFill>
              </a:rPr>
              <a:t>測定機器</a:t>
            </a:r>
            <a:r>
              <a:rPr lang="ja-JP" altLang="en-US" sz="1800" dirty="0">
                <a:solidFill>
                  <a:srgbClr val="FF0000"/>
                </a:solidFill>
              </a:rPr>
              <a:t>の実用化のための</a:t>
            </a:r>
            <a:br>
              <a:rPr lang="en-US" altLang="ja-JP" sz="1800" dirty="0">
                <a:solidFill>
                  <a:srgbClr val="FF0000"/>
                </a:solidFill>
              </a:rPr>
            </a:br>
            <a:r>
              <a:rPr lang="ja-JP" altLang="en-US" sz="1800" dirty="0">
                <a:solidFill>
                  <a:srgbClr val="FF0000"/>
                </a:solidFill>
              </a:rPr>
              <a:t>機器開発とその応用について</a:t>
            </a:r>
            <a:endParaRPr lang="en-US" altLang="ja-JP" dirty="0">
              <a:solidFill>
                <a:srgbClr val="FF0000"/>
              </a:solidFill>
            </a:endParaRPr>
          </a:p>
          <a:p>
            <a:r>
              <a:rPr lang="ja-JP" altLang="en-US" sz="2000" dirty="0"/>
              <a:t>信州大学、松本工業高校との協業</a:t>
            </a:r>
          </a:p>
        </p:txBody>
      </p:sp>
      <p:sp>
        <p:nvSpPr>
          <p:cNvPr id="8" name="正方形/長方形 7">
            <a:extLst>
              <a:ext uri="{FF2B5EF4-FFF2-40B4-BE49-F238E27FC236}">
                <a16:creationId xmlns:a16="http://schemas.microsoft.com/office/drawing/2014/main" id="{082EEE24-01B6-4D03-9A0F-3020E025DDD0}"/>
              </a:ext>
            </a:extLst>
          </p:cNvPr>
          <p:cNvSpPr/>
          <p:nvPr/>
        </p:nvSpPr>
        <p:spPr>
          <a:xfrm>
            <a:off x="179512" y="79514"/>
            <a:ext cx="8507288" cy="990015"/>
          </a:xfrm>
          <a:prstGeom prst="rect">
            <a:avLst/>
          </a:prstGeom>
        </p:spPr>
        <p:txBody>
          <a:bodyPr wrap="square">
            <a:spAutoFit/>
          </a:bodyPr>
          <a:lstStyle/>
          <a:p>
            <a:pPr algn="l" fontAlgn="auto">
              <a:lnSpc>
                <a:spcPts val="3500"/>
              </a:lnSpc>
              <a:spcAft>
                <a:spcPts val="0"/>
              </a:spcAft>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実証事業の成果</a:t>
            </a: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信州大学、㈱ﾍﾙｺﾐﾗﾎﾞ、松工高校</a:t>
            </a: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a:t>
            </a:r>
          </a:p>
          <a:p>
            <a:pPr algn="l" fontAlgn="auto">
              <a:lnSpc>
                <a:spcPts val="3500"/>
              </a:lnSpc>
              <a:spcAft>
                <a:spcPts val="0"/>
              </a:spcAft>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脳機能評価システム</a:t>
            </a:r>
            <a:endParaRPr lang="en-US" altLang="ja-JP" sz="3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9B74BD2A-B077-46C8-ADAF-CE8AF0D6F891}"/>
              </a:ext>
            </a:extLst>
          </p:cNvPr>
          <p:cNvSpPr txBox="1"/>
          <p:nvPr/>
        </p:nvSpPr>
        <p:spPr bwMode="auto">
          <a:xfrm>
            <a:off x="7956376" y="525903"/>
            <a:ext cx="1296144" cy="523220"/>
          </a:xfrm>
          <a:prstGeom prst="rect">
            <a:avLst/>
          </a:prstGeom>
          <a:noFill/>
          <a:ln w="9525">
            <a:no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＃３</a:t>
            </a:r>
          </a:p>
        </p:txBody>
      </p:sp>
    </p:spTree>
    <p:extLst>
      <p:ext uri="{BB962C8B-B14F-4D97-AF65-F5344CB8AC3E}">
        <p14:creationId xmlns:p14="http://schemas.microsoft.com/office/powerpoint/2010/main" val="357007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2FD3AE-8C07-431E-AD10-679AFFA4A869}"/>
              </a:ext>
            </a:extLst>
          </p:cNvPr>
          <p:cNvSpPr>
            <a:spLocks noGrp="1"/>
          </p:cNvSpPr>
          <p:nvPr>
            <p:ph type="sldNum" sz="quarter" idx="12"/>
          </p:nvPr>
        </p:nvSpPr>
        <p:spPr/>
        <p:txBody>
          <a:bodyPr/>
          <a:lstStyle/>
          <a:p>
            <a:fld id="{D2D8002D-B5B0-4BAC-B1F6-782DDCCE6D9C}" type="slidenum">
              <a:rPr lang="ja-JP" altLang="en-US" smtClean="0">
                <a:solidFill>
                  <a:srgbClr val="073E87"/>
                </a:solidFill>
              </a:rPr>
              <a:pPr/>
              <a:t>15</a:t>
            </a:fld>
            <a:endParaRPr lang="ja-JP" altLang="en-US">
              <a:solidFill>
                <a:srgbClr val="073E87"/>
              </a:solidFill>
            </a:endParaRPr>
          </a:p>
        </p:txBody>
      </p:sp>
      <p:pic>
        <p:nvPicPr>
          <p:cNvPr id="3" name="図 2">
            <a:extLst>
              <a:ext uri="{FF2B5EF4-FFF2-40B4-BE49-F238E27FC236}">
                <a16:creationId xmlns:a16="http://schemas.microsoft.com/office/drawing/2014/main" id="{8F38BBD1-4CA3-4AD3-9DAF-A84CFF122C87}"/>
              </a:ext>
            </a:extLst>
          </p:cNvPr>
          <p:cNvPicPr>
            <a:picLocks noChangeAspect="1"/>
          </p:cNvPicPr>
          <p:nvPr/>
        </p:nvPicPr>
        <p:blipFill>
          <a:blip r:embed="rId2"/>
          <a:stretch>
            <a:fillRect/>
          </a:stretch>
        </p:blipFill>
        <p:spPr>
          <a:xfrm>
            <a:off x="426882" y="1158455"/>
            <a:ext cx="6096528" cy="3429297"/>
          </a:xfrm>
          <a:prstGeom prst="rect">
            <a:avLst/>
          </a:prstGeom>
          <a:ln>
            <a:solidFill>
              <a:schemeClr val="tx1"/>
            </a:solidFill>
          </a:ln>
        </p:spPr>
      </p:pic>
      <p:pic>
        <p:nvPicPr>
          <p:cNvPr id="5" name="図 4">
            <a:extLst>
              <a:ext uri="{FF2B5EF4-FFF2-40B4-BE49-F238E27FC236}">
                <a16:creationId xmlns:a16="http://schemas.microsoft.com/office/drawing/2014/main" id="{AB1BC0E9-B20E-432E-85CC-C4785F73B073}"/>
              </a:ext>
            </a:extLst>
          </p:cNvPr>
          <p:cNvPicPr>
            <a:picLocks noChangeAspect="1"/>
          </p:cNvPicPr>
          <p:nvPr/>
        </p:nvPicPr>
        <p:blipFill>
          <a:blip r:embed="rId3"/>
          <a:stretch>
            <a:fillRect/>
          </a:stretch>
        </p:blipFill>
        <p:spPr>
          <a:xfrm>
            <a:off x="5004048" y="4027667"/>
            <a:ext cx="4139952" cy="2328723"/>
          </a:xfrm>
          <a:prstGeom prst="rect">
            <a:avLst/>
          </a:prstGeom>
          <a:ln>
            <a:solidFill>
              <a:schemeClr val="tx1"/>
            </a:solidFill>
          </a:ln>
        </p:spPr>
      </p:pic>
      <p:pic>
        <p:nvPicPr>
          <p:cNvPr id="4" name="図 3">
            <a:extLst>
              <a:ext uri="{FF2B5EF4-FFF2-40B4-BE49-F238E27FC236}">
                <a16:creationId xmlns:a16="http://schemas.microsoft.com/office/drawing/2014/main" id="{FD50481D-71A7-48F8-86EA-D95B3D27A930}"/>
              </a:ext>
            </a:extLst>
          </p:cNvPr>
          <p:cNvPicPr>
            <a:picLocks noChangeAspect="1"/>
          </p:cNvPicPr>
          <p:nvPr/>
        </p:nvPicPr>
        <p:blipFill>
          <a:blip r:embed="rId4"/>
          <a:stretch>
            <a:fillRect/>
          </a:stretch>
        </p:blipFill>
        <p:spPr>
          <a:xfrm>
            <a:off x="2195736" y="2436830"/>
            <a:ext cx="5280512" cy="2970288"/>
          </a:xfrm>
          <a:prstGeom prst="rect">
            <a:avLst/>
          </a:prstGeom>
          <a:ln>
            <a:solidFill>
              <a:schemeClr val="tx1"/>
            </a:solidFill>
          </a:ln>
        </p:spPr>
      </p:pic>
      <p:sp>
        <p:nvSpPr>
          <p:cNvPr id="7" name="正方形/長方形 6">
            <a:extLst>
              <a:ext uri="{FF2B5EF4-FFF2-40B4-BE49-F238E27FC236}">
                <a16:creationId xmlns:a16="http://schemas.microsoft.com/office/drawing/2014/main" id="{CB619A8B-55D0-4472-8BB9-8AFF60654A13}"/>
              </a:ext>
            </a:extLst>
          </p:cNvPr>
          <p:cNvSpPr/>
          <p:nvPr/>
        </p:nvSpPr>
        <p:spPr>
          <a:xfrm>
            <a:off x="179512" y="79514"/>
            <a:ext cx="8507288" cy="990015"/>
          </a:xfrm>
          <a:prstGeom prst="rect">
            <a:avLst/>
          </a:prstGeom>
        </p:spPr>
        <p:txBody>
          <a:bodyPr wrap="square">
            <a:spAutoFit/>
          </a:bodyPr>
          <a:lstStyle/>
          <a:p>
            <a:pPr algn="l" fontAlgn="auto">
              <a:lnSpc>
                <a:spcPts val="3500"/>
              </a:lnSpc>
              <a:spcAft>
                <a:spcPts val="0"/>
              </a:spcAft>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実証事業の成果</a:t>
            </a: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㈱ユカシカド</a:t>
            </a: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a:t>
            </a:r>
          </a:p>
          <a:p>
            <a:pPr algn="l" fontAlgn="auto">
              <a:lnSpc>
                <a:spcPts val="3500"/>
              </a:lnSpc>
              <a:spcAft>
                <a:spcPts val="0"/>
              </a:spcAft>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尿検査と健康診断結果　相関性確認</a:t>
            </a:r>
            <a:endParaRPr lang="en-US" altLang="ja-JP" sz="3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B9EA62BC-A235-4092-8213-1BA1881456AC}"/>
              </a:ext>
            </a:extLst>
          </p:cNvPr>
          <p:cNvSpPr txBox="1"/>
          <p:nvPr/>
        </p:nvSpPr>
        <p:spPr bwMode="auto">
          <a:xfrm>
            <a:off x="7875716" y="162916"/>
            <a:ext cx="1296144" cy="523220"/>
          </a:xfrm>
          <a:prstGeom prst="rect">
            <a:avLst/>
          </a:prstGeom>
          <a:noFill/>
          <a:ln w="9525">
            <a:no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＃４</a:t>
            </a:r>
          </a:p>
        </p:txBody>
      </p:sp>
    </p:spTree>
    <p:extLst>
      <p:ext uri="{BB962C8B-B14F-4D97-AF65-F5344CB8AC3E}">
        <p14:creationId xmlns:p14="http://schemas.microsoft.com/office/powerpoint/2010/main" val="259890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225651A-C3F3-469F-8BBE-D3DEBF0D888E}"/>
              </a:ext>
            </a:extLst>
          </p:cNvPr>
          <p:cNvSpPr/>
          <p:nvPr/>
        </p:nvSpPr>
        <p:spPr>
          <a:xfrm>
            <a:off x="435709" y="6381329"/>
            <a:ext cx="4424323" cy="30817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B00640C6-E95E-47A2-A979-AD236C4CEEB6}"/>
              </a:ext>
            </a:extLst>
          </p:cNvPr>
          <p:cNvSpPr txBox="1"/>
          <p:nvPr/>
        </p:nvSpPr>
        <p:spPr>
          <a:xfrm>
            <a:off x="5038803" y="5550331"/>
            <a:ext cx="782706" cy="369332"/>
          </a:xfrm>
          <a:prstGeom prst="rect">
            <a:avLst/>
          </a:prstGeom>
          <a:noFill/>
        </p:spPr>
        <p:txBody>
          <a:bodyPr wrap="square" rtlCol="0">
            <a:spAutoFit/>
          </a:bodyPr>
          <a:lstStyle/>
          <a:p>
            <a:pPr algn="ctr"/>
            <a:r>
              <a:rPr lang="en-US" altLang="ja-JP" dirty="0" err="1">
                <a:solidFill>
                  <a:prstClr val="black"/>
                </a:solidFill>
                <a:latin typeface="Tahoma" pitchFamily="34" charset="0"/>
                <a:ea typeface="Tahoma" pitchFamily="34" charset="0"/>
                <a:cs typeface="Tahoma" pitchFamily="34" charset="0"/>
              </a:rPr>
              <a:t>W</a:t>
            </a:r>
            <a:r>
              <a:rPr lang="en-US" altLang="ja-JP" sz="1050" dirty="0" err="1">
                <a:solidFill>
                  <a:prstClr val="black"/>
                </a:solidFill>
                <a:latin typeface="Tahoma" pitchFamily="34" charset="0"/>
                <a:ea typeface="Tahoma" pitchFamily="34" charset="0"/>
                <a:cs typeface="Tahoma" pitchFamily="34" charset="0"/>
              </a:rPr>
              <a:t>&amp;</a:t>
            </a:r>
            <a:r>
              <a:rPr lang="en-US" altLang="ja-JP" dirty="0" err="1">
                <a:solidFill>
                  <a:srgbClr val="FF0000"/>
                </a:solidFill>
                <a:latin typeface="Tahoma" pitchFamily="34" charset="0"/>
                <a:ea typeface="Tahoma" pitchFamily="34" charset="0"/>
                <a:cs typeface="Tahoma" pitchFamily="34" charset="0"/>
              </a:rPr>
              <a:t>e</a:t>
            </a:r>
            <a:r>
              <a:rPr lang="en-US" altLang="ja-JP" dirty="0" err="1">
                <a:solidFill>
                  <a:prstClr val="black"/>
                </a:solidFill>
                <a:latin typeface="Tahoma" pitchFamily="34" charset="0"/>
                <a:ea typeface="Tahoma" pitchFamily="34" charset="0"/>
                <a:cs typeface="Tahoma" pitchFamily="34" charset="0"/>
              </a:rPr>
              <a:t>A</a:t>
            </a:r>
            <a:endParaRPr lang="ja-JP" altLang="en-US" dirty="0">
              <a:solidFill>
                <a:prstClr val="black"/>
              </a:solidFill>
              <a:latin typeface="Tahoma" pitchFamily="34" charset="0"/>
              <a:ea typeface="ＭＳ Ｐゴシック" panose="020B0600070205080204" pitchFamily="50" charset="-128"/>
              <a:cs typeface="Tahoma" pitchFamily="34" charset="0"/>
            </a:endParaRPr>
          </a:p>
        </p:txBody>
      </p:sp>
      <p:sp>
        <p:nvSpPr>
          <p:cNvPr id="6" name="テキスト ボックス 5">
            <a:extLst>
              <a:ext uri="{FF2B5EF4-FFF2-40B4-BE49-F238E27FC236}">
                <a16:creationId xmlns:a16="http://schemas.microsoft.com/office/drawing/2014/main" id="{AD2A5CB3-4916-4FF0-AC63-9CF912E1BB7B}"/>
              </a:ext>
            </a:extLst>
          </p:cNvPr>
          <p:cNvSpPr txBox="1"/>
          <p:nvPr/>
        </p:nvSpPr>
        <p:spPr>
          <a:xfrm>
            <a:off x="4548679" y="5227166"/>
            <a:ext cx="3360420" cy="1015663"/>
          </a:xfrm>
          <a:prstGeom prst="rect">
            <a:avLst/>
          </a:prstGeom>
          <a:noFill/>
        </p:spPr>
        <p:txBody>
          <a:bodyPr wrap="square" rtlCol="0">
            <a:spAutoFit/>
          </a:bodyPr>
          <a:lstStyle/>
          <a:p>
            <a:pPr algn="r"/>
            <a:r>
              <a:rPr lang="en-US" altLang="ja-JP" sz="1500" dirty="0"/>
              <a:t>2019</a:t>
            </a:r>
            <a:r>
              <a:rPr lang="ja-JP" altLang="en-US" sz="1500" dirty="0"/>
              <a:t>年</a:t>
            </a:r>
            <a:r>
              <a:rPr lang="en-US" altLang="ja-JP" sz="1500" dirty="0"/>
              <a:t>9</a:t>
            </a:r>
            <a:r>
              <a:rPr lang="ja-JP" altLang="en-US" sz="1500" dirty="0"/>
              <a:t>月</a:t>
            </a:r>
            <a:r>
              <a:rPr lang="en-US" altLang="ja-JP" sz="1500" dirty="0"/>
              <a:t>20</a:t>
            </a:r>
            <a:r>
              <a:rPr lang="ja-JP" altLang="en-US" sz="1500" dirty="0"/>
              <a:t>日</a:t>
            </a:r>
            <a:endParaRPr lang="en-US" altLang="ja-JP" sz="1500" dirty="0"/>
          </a:p>
          <a:p>
            <a:pPr algn="r"/>
            <a:r>
              <a:rPr lang="ja-JP" altLang="en-US" sz="1500" dirty="0"/>
              <a:t>健康産業・企業立地課</a:t>
            </a:r>
            <a:endParaRPr lang="en-US" altLang="ja-JP" sz="1500" dirty="0"/>
          </a:p>
          <a:p>
            <a:pPr algn="r"/>
            <a:r>
              <a:rPr lang="ja-JP" altLang="en-US" sz="1500" dirty="0"/>
              <a:t>真野　正敏</a:t>
            </a:r>
            <a:endParaRPr lang="en-US" altLang="ja-JP" sz="1500" dirty="0"/>
          </a:p>
          <a:p>
            <a:pPr algn="r"/>
            <a:r>
              <a:rPr lang="ja-JP" altLang="en-US" sz="1500" dirty="0"/>
              <a:t>特定非営利活動法人知恵と考働協賛</a:t>
            </a:r>
          </a:p>
        </p:txBody>
      </p:sp>
      <p:pic>
        <p:nvPicPr>
          <p:cNvPr id="7" name="図 6">
            <a:extLst>
              <a:ext uri="{FF2B5EF4-FFF2-40B4-BE49-F238E27FC236}">
                <a16:creationId xmlns:a16="http://schemas.microsoft.com/office/drawing/2014/main" id="{6434B4D0-853E-482D-90EF-905437DEDDDE}"/>
              </a:ext>
            </a:extLst>
          </p:cNvPr>
          <p:cNvPicPr/>
          <p:nvPr/>
        </p:nvPicPr>
        <p:blipFill>
          <a:blip r:embed="rId2" cstate="print"/>
          <a:stretch>
            <a:fillRect/>
          </a:stretch>
        </p:blipFill>
        <p:spPr>
          <a:xfrm>
            <a:off x="4081876" y="5475274"/>
            <a:ext cx="490124" cy="604036"/>
          </a:xfrm>
          <a:prstGeom prst="rect">
            <a:avLst/>
          </a:prstGeom>
        </p:spPr>
      </p:pic>
      <p:sp>
        <p:nvSpPr>
          <p:cNvPr id="8" name="テキスト ボックス 7">
            <a:extLst>
              <a:ext uri="{FF2B5EF4-FFF2-40B4-BE49-F238E27FC236}">
                <a16:creationId xmlns:a16="http://schemas.microsoft.com/office/drawing/2014/main" id="{5A8689EC-61F9-415B-B8E8-51938294186A}"/>
              </a:ext>
            </a:extLst>
          </p:cNvPr>
          <p:cNvSpPr txBox="1"/>
          <p:nvPr/>
        </p:nvSpPr>
        <p:spPr>
          <a:xfrm>
            <a:off x="285156" y="6381328"/>
            <a:ext cx="4822093" cy="369332"/>
          </a:xfrm>
          <a:prstGeom prst="rect">
            <a:avLst/>
          </a:prstGeom>
          <a:noFill/>
        </p:spPr>
        <p:txBody>
          <a:bodyPr wrap="square" rtlCol="0">
            <a:spAutoFit/>
          </a:bodyPr>
          <a:lstStyle/>
          <a:p>
            <a:pPr algn="ctr"/>
            <a:r>
              <a:rPr kumimoji="1" lang="ja-JP" altLang="en-US" dirty="0"/>
              <a:t>松本市商工観光部健康産業・企業立地課</a:t>
            </a:r>
          </a:p>
        </p:txBody>
      </p:sp>
      <p:sp>
        <p:nvSpPr>
          <p:cNvPr id="3" name="テキスト ボックス 2">
            <a:extLst>
              <a:ext uri="{FF2B5EF4-FFF2-40B4-BE49-F238E27FC236}">
                <a16:creationId xmlns:a16="http://schemas.microsoft.com/office/drawing/2014/main" id="{E031ECE4-7C62-4FCE-9005-7AEA410E3860}"/>
              </a:ext>
            </a:extLst>
          </p:cNvPr>
          <p:cNvSpPr txBox="1"/>
          <p:nvPr/>
        </p:nvSpPr>
        <p:spPr bwMode="auto">
          <a:xfrm>
            <a:off x="7847856" y="100070"/>
            <a:ext cx="1296144" cy="523220"/>
          </a:xfrm>
          <a:prstGeom prst="rect">
            <a:avLst/>
          </a:prstGeom>
          <a:noFill/>
          <a:ln w="9525">
            <a:no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＃５</a:t>
            </a:r>
          </a:p>
        </p:txBody>
      </p:sp>
      <p:sp>
        <p:nvSpPr>
          <p:cNvPr id="11" name="正方形/長方形 10">
            <a:extLst>
              <a:ext uri="{FF2B5EF4-FFF2-40B4-BE49-F238E27FC236}">
                <a16:creationId xmlns:a16="http://schemas.microsoft.com/office/drawing/2014/main" id="{3200DBFA-ECF2-418F-9469-0EC52A1A4B6C}"/>
              </a:ext>
            </a:extLst>
          </p:cNvPr>
          <p:cNvSpPr/>
          <p:nvPr/>
        </p:nvSpPr>
        <p:spPr>
          <a:xfrm>
            <a:off x="179512" y="79514"/>
            <a:ext cx="8507288" cy="1482457"/>
          </a:xfrm>
          <a:prstGeom prst="rect">
            <a:avLst/>
          </a:prstGeom>
        </p:spPr>
        <p:txBody>
          <a:bodyPr wrap="square">
            <a:spAutoFit/>
          </a:bodyPr>
          <a:lstStyle/>
          <a:p>
            <a:pPr algn="l" fontAlgn="auto">
              <a:lnSpc>
                <a:spcPts val="3500"/>
              </a:lnSpc>
              <a:spcAft>
                <a:spcPts val="0"/>
              </a:spcAft>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実証事業の成果</a:t>
            </a: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知恵と考働</a:t>
            </a:r>
            <a:r>
              <a:rPr lang="en-US" altLang="ja-JP" sz="3000" b="1" dirty="0">
                <a:latin typeface="Meiryo UI" panose="020B0604030504040204" pitchFamily="50" charset="-128"/>
                <a:ea typeface="Meiryo UI" panose="020B0604030504040204" pitchFamily="50" charset="-128"/>
                <a:cs typeface="Meiryo UI" panose="020B0604030504040204" pitchFamily="50" charset="-128"/>
              </a:rPr>
              <a:t>】</a:t>
            </a:r>
          </a:p>
          <a:p>
            <a:pPr algn="l" fontAlgn="auto">
              <a:lnSpc>
                <a:spcPts val="3500"/>
              </a:lnSpc>
              <a:spcAft>
                <a:spcPts val="0"/>
              </a:spcAft>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農作業の改善</a:t>
            </a:r>
            <a:r>
              <a:rPr lang="ja-JP" altLang="en-US" sz="3200" dirty="0"/>
              <a:t>（葡萄</a:t>
            </a:r>
            <a:r>
              <a:rPr lang="ja-JP" altLang="en-US" sz="3200" dirty="0">
                <a:solidFill>
                  <a:srgbClr val="00B0F0"/>
                </a:solidFill>
              </a:rPr>
              <a:t>ジベレリン処理</a:t>
            </a:r>
            <a:r>
              <a:rPr lang="ja-JP" altLang="en-US" sz="3200" dirty="0"/>
              <a:t>作業編）</a:t>
            </a:r>
            <a:endParaRPr lang="en-US" altLang="ja-JP" sz="3200" dirty="0"/>
          </a:p>
          <a:p>
            <a:pPr algn="l" fontAlgn="auto">
              <a:lnSpc>
                <a:spcPts val="3500"/>
              </a:lnSpc>
              <a:spcAft>
                <a:spcPts val="0"/>
              </a:spcAft>
            </a:pPr>
            <a:endParaRPr lang="en-US" altLang="ja-JP" sz="3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a:extLst>
              <a:ext uri="{FF2B5EF4-FFF2-40B4-BE49-F238E27FC236}">
                <a16:creationId xmlns:a16="http://schemas.microsoft.com/office/drawing/2014/main" id="{A341269E-B121-481F-A49C-C8381DAD5429}"/>
              </a:ext>
            </a:extLst>
          </p:cNvPr>
          <p:cNvPicPr>
            <a:picLocks noChangeAspect="1"/>
          </p:cNvPicPr>
          <p:nvPr/>
        </p:nvPicPr>
        <p:blipFill>
          <a:blip r:embed="rId3"/>
          <a:stretch>
            <a:fillRect/>
          </a:stretch>
        </p:blipFill>
        <p:spPr>
          <a:xfrm>
            <a:off x="285156" y="1077556"/>
            <a:ext cx="5738795" cy="3228072"/>
          </a:xfrm>
          <a:prstGeom prst="rect">
            <a:avLst/>
          </a:prstGeom>
          <a:ln>
            <a:solidFill>
              <a:schemeClr val="tx1"/>
            </a:solidFill>
          </a:ln>
        </p:spPr>
      </p:pic>
      <p:pic>
        <p:nvPicPr>
          <p:cNvPr id="13" name="図 12">
            <a:extLst>
              <a:ext uri="{FF2B5EF4-FFF2-40B4-BE49-F238E27FC236}">
                <a16:creationId xmlns:a16="http://schemas.microsoft.com/office/drawing/2014/main" id="{F33E8BD6-613D-4244-9253-4A09D37A6DD9}"/>
              </a:ext>
            </a:extLst>
          </p:cNvPr>
          <p:cNvPicPr>
            <a:picLocks noChangeAspect="1"/>
          </p:cNvPicPr>
          <p:nvPr/>
        </p:nvPicPr>
        <p:blipFill>
          <a:blip r:embed="rId4"/>
          <a:stretch>
            <a:fillRect/>
          </a:stretch>
        </p:blipFill>
        <p:spPr>
          <a:xfrm>
            <a:off x="2257121" y="3483194"/>
            <a:ext cx="5563363" cy="3082800"/>
          </a:xfrm>
          <a:prstGeom prst="rect">
            <a:avLst/>
          </a:prstGeom>
          <a:ln>
            <a:solidFill>
              <a:schemeClr val="tx1"/>
            </a:solidFill>
          </a:ln>
        </p:spPr>
      </p:pic>
      <p:sp>
        <p:nvSpPr>
          <p:cNvPr id="5" name="テキスト ボックス 4">
            <a:extLst>
              <a:ext uri="{FF2B5EF4-FFF2-40B4-BE49-F238E27FC236}">
                <a16:creationId xmlns:a16="http://schemas.microsoft.com/office/drawing/2014/main" id="{6391C644-A932-4678-94A7-CFB9A1F16E8E}"/>
              </a:ext>
            </a:extLst>
          </p:cNvPr>
          <p:cNvSpPr txBox="1"/>
          <p:nvPr/>
        </p:nvSpPr>
        <p:spPr bwMode="auto">
          <a:xfrm>
            <a:off x="4716016" y="1068633"/>
            <a:ext cx="4263256" cy="2677656"/>
          </a:xfrm>
          <a:prstGeom prst="rect">
            <a:avLst/>
          </a:prstGeom>
          <a:noFill/>
          <a:ln w="9525">
            <a:noFill/>
            <a:miter lim="800000"/>
            <a:headEnd/>
            <a:tailEnd/>
          </a:ln>
        </p:spPr>
        <p:txBody>
          <a:bodyPr wrap="square" spcCol="324000" rtlCol="0">
            <a:spAutoFit/>
          </a:bodyPr>
          <a:lstStyle/>
          <a:p>
            <a:pPr marL="361950" indent="-180975" algn="l">
              <a:buFont typeface="Wingdings" panose="05000000000000000000" pitchFamily="2" charset="2"/>
              <a:buChar char="Ø"/>
            </a:pPr>
            <a:r>
              <a:rPr kumimoji="1" lang="ja-JP" altLang="en-US" sz="2800" dirty="0">
                <a:solidFill>
                  <a:srgbClr val="FF0000"/>
                </a:solidFill>
                <a:ea typeface="HGP創英角ﾎﾟｯﾌﾟ体" pitchFamily="50" charset="-128"/>
              </a:rPr>
              <a:t>最初は、農家の困りごとを解決依頼から</a:t>
            </a:r>
            <a:endParaRPr kumimoji="1" lang="en-US" altLang="ja-JP" sz="2800" dirty="0">
              <a:solidFill>
                <a:srgbClr val="FF0000"/>
              </a:solidFill>
              <a:ea typeface="HGP創英角ﾎﾟｯﾌﾟ体" pitchFamily="50" charset="-128"/>
            </a:endParaRPr>
          </a:p>
          <a:p>
            <a:pPr marL="361950" indent="-180975" algn="l">
              <a:buFont typeface="Wingdings" panose="05000000000000000000" pitchFamily="2" charset="2"/>
              <a:buChar char="Ø"/>
            </a:pPr>
            <a:r>
              <a:rPr kumimoji="1" lang="ja-JP" altLang="en-US" sz="2800" dirty="0">
                <a:solidFill>
                  <a:srgbClr val="FF0000"/>
                </a:solidFill>
                <a:ea typeface="HGP創英角ﾎﾟｯﾌﾟ体" pitchFamily="50" charset="-128"/>
              </a:rPr>
              <a:t>お婆さんから改善依頼</a:t>
            </a:r>
            <a:endParaRPr kumimoji="1" lang="en-US" altLang="ja-JP" sz="2800" dirty="0">
              <a:solidFill>
                <a:srgbClr val="FF0000"/>
              </a:solidFill>
              <a:ea typeface="HGP創英角ﾎﾟｯﾌﾟ体" pitchFamily="50" charset="-128"/>
            </a:endParaRPr>
          </a:p>
          <a:p>
            <a:pPr marL="361950" indent="-180975" algn="l">
              <a:buFont typeface="Wingdings" panose="05000000000000000000" pitchFamily="2" charset="2"/>
              <a:buChar char="Ø"/>
            </a:pPr>
            <a:r>
              <a:rPr lang="ja-JP" altLang="en-US" sz="2800" dirty="0">
                <a:solidFill>
                  <a:srgbClr val="FF0000"/>
                </a:solidFill>
                <a:ea typeface="HGP創英角ﾎﾟｯﾌﾟ体" pitchFamily="50" charset="-128"/>
              </a:rPr>
              <a:t>ムダ、ムリ、ムラの解消</a:t>
            </a:r>
            <a:endParaRPr lang="en-US" altLang="ja-JP" sz="2800" dirty="0">
              <a:solidFill>
                <a:srgbClr val="FF0000"/>
              </a:solidFill>
              <a:ea typeface="HGP創英角ﾎﾟｯﾌﾟ体" pitchFamily="50" charset="-128"/>
            </a:endParaRPr>
          </a:p>
          <a:p>
            <a:pPr marL="361950" indent="-180975" algn="l">
              <a:buFont typeface="Wingdings" panose="05000000000000000000" pitchFamily="2" charset="2"/>
              <a:buChar char="Ø"/>
            </a:pPr>
            <a:r>
              <a:rPr kumimoji="1" lang="ja-JP" altLang="en-US" sz="2800" dirty="0">
                <a:solidFill>
                  <a:srgbClr val="FF0000"/>
                </a:solidFill>
                <a:ea typeface="HGP創英角ﾎﾟｯﾌﾟ体" pitchFamily="50" charset="-128"/>
              </a:rPr>
              <a:t>社会的課題の存在</a:t>
            </a:r>
            <a:endParaRPr kumimoji="1" lang="en-US" altLang="ja-JP" sz="2800" dirty="0">
              <a:solidFill>
                <a:srgbClr val="FF0000"/>
              </a:solidFill>
              <a:ea typeface="HGP創英角ﾎﾟｯﾌﾟ体" pitchFamily="50" charset="-128"/>
            </a:endParaRPr>
          </a:p>
          <a:p>
            <a:pPr marL="361950" indent="-180975" algn="l">
              <a:buFont typeface="Wingdings" panose="05000000000000000000" pitchFamily="2" charset="2"/>
              <a:buChar char="Ø"/>
            </a:pPr>
            <a:r>
              <a:rPr lang="ja-JP" altLang="en-US" sz="2800" dirty="0">
                <a:solidFill>
                  <a:srgbClr val="FF0000"/>
                </a:solidFill>
                <a:ea typeface="HGP創英角ﾎﾟｯﾌﾟ体" pitchFamily="50" charset="-128"/>
              </a:rPr>
              <a:t>火・風を起こしたい</a:t>
            </a:r>
            <a:endParaRPr kumimoji="1" lang="ja-JP" altLang="en-US" sz="2800" dirty="0">
              <a:solidFill>
                <a:srgbClr val="FF0000"/>
              </a:solidFill>
              <a:ea typeface="HGP創英角ﾎﾟｯﾌﾟ体" pitchFamily="50" charset="-128"/>
            </a:endParaRPr>
          </a:p>
        </p:txBody>
      </p:sp>
    </p:spTree>
    <p:extLst>
      <p:ext uri="{BB962C8B-B14F-4D97-AF65-F5344CB8AC3E}">
        <p14:creationId xmlns:p14="http://schemas.microsoft.com/office/powerpoint/2010/main" val="841897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7096A7A-CDF2-430B-8C7A-1E0955B7FD87}"/>
              </a:ext>
            </a:extLst>
          </p:cNvPr>
          <p:cNvSpPr>
            <a:spLocks noGrp="1"/>
          </p:cNvSpPr>
          <p:nvPr>
            <p:ph type="sldNum" sz="quarter" idx="12"/>
          </p:nvPr>
        </p:nvSpPr>
        <p:spPr/>
        <p:txBody>
          <a:bodyPr/>
          <a:lstStyle/>
          <a:p>
            <a:fld id="{D2D8002D-B5B0-4BAC-B1F6-782DDCCE6D9C}" type="slidenum">
              <a:rPr lang="ja-JP" altLang="en-US" smtClean="0">
                <a:solidFill>
                  <a:srgbClr val="073E87"/>
                </a:solidFill>
              </a:rPr>
              <a:pPr/>
              <a:t>17</a:t>
            </a:fld>
            <a:endParaRPr lang="ja-JP" altLang="en-US">
              <a:solidFill>
                <a:srgbClr val="073E87"/>
              </a:solidFill>
            </a:endParaRPr>
          </a:p>
        </p:txBody>
      </p:sp>
      <p:pic>
        <p:nvPicPr>
          <p:cNvPr id="3" name="図 2">
            <a:extLst>
              <a:ext uri="{FF2B5EF4-FFF2-40B4-BE49-F238E27FC236}">
                <a16:creationId xmlns:a16="http://schemas.microsoft.com/office/drawing/2014/main" id="{3F5C7A83-F725-405E-A410-F0A6197F8FC8}"/>
              </a:ext>
            </a:extLst>
          </p:cNvPr>
          <p:cNvPicPr>
            <a:picLocks noChangeAspect="1"/>
          </p:cNvPicPr>
          <p:nvPr/>
        </p:nvPicPr>
        <p:blipFill>
          <a:blip r:embed="rId2"/>
          <a:stretch>
            <a:fillRect/>
          </a:stretch>
        </p:blipFill>
        <p:spPr>
          <a:xfrm>
            <a:off x="288378" y="262173"/>
            <a:ext cx="3814716" cy="2145777"/>
          </a:xfrm>
          <a:prstGeom prst="rect">
            <a:avLst/>
          </a:prstGeom>
          <a:ln>
            <a:solidFill>
              <a:schemeClr val="tx1"/>
            </a:solidFill>
          </a:ln>
          <a:effectLst>
            <a:outerShdw blurRad="50800" dist="165100" dir="2700000" algn="tl" rotWithShape="0">
              <a:prstClr val="black">
                <a:alpha val="40000"/>
              </a:prstClr>
            </a:outerShdw>
          </a:effectLst>
        </p:spPr>
      </p:pic>
      <p:pic>
        <p:nvPicPr>
          <p:cNvPr id="5" name="図 4">
            <a:extLst>
              <a:ext uri="{FF2B5EF4-FFF2-40B4-BE49-F238E27FC236}">
                <a16:creationId xmlns:a16="http://schemas.microsoft.com/office/drawing/2014/main" id="{F2C65D80-A9B3-466F-957D-CD768808856B}"/>
              </a:ext>
            </a:extLst>
          </p:cNvPr>
          <p:cNvPicPr>
            <a:picLocks noChangeAspect="1"/>
          </p:cNvPicPr>
          <p:nvPr/>
        </p:nvPicPr>
        <p:blipFill>
          <a:blip r:embed="rId3"/>
          <a:stretch>
            <a:fillRect/>
          </a:stretch>
        </p:blipFill>
        <p:spPr>
          <a:xfrm>
            <a:off x="146307" y="3290163"/>
            <a:ext cx="4818092" cy="2710177"/>
          </a:xfrm>
          <a:prstGeom prst="rect">
            <a:avLst/>
          </a:prstGeom>
          <a:ln>
            <a:solidFill>
              <a:schemeClr val="tx1"/>
            </a:solidFill>
          </a:ln>
          <a:effectLst>
            <a:outerShdw blurRad="50800" dist="114300" dir="2700000" algn="tl" rotWithShape="0">
              <a:prstClr val="black">
                <a:alpha val="40000"/>
              </a:prstClr>
            </a:outerShdw>
          </a:effectLst>
        </p:spPr>
      </p:pic>
      <p:pic>
        <p:nvPicPr>
          <p:cNvPr id="6" name="図 5">
            <a:extLst>
              <a:ext uri="{FF2B5EF4-FFF2-40B4-BE49-F238E27FC236}">
                <a16:creationId xmlns:a16="http://schemas.microsoft.com/office/drawing/2014/main" id="{20FFAE8F-2F19-4932-B028-110E45EDCE74}"/>
              </a:ext>
            </a:extLst>
          </p:cNvPr>
          <p:cNvPicPr>
            <a:picLocks noChangeAspect="1"/>
          </p:cNvPicPr>
          <p:nvPr/>
        </p:nvPicPr>
        <p:blipFill>
          <a:blip r:embed="rId4"/>
          <a:stretch>
            <a:fillRect/>
          </a:stretch>
        </p:blipFill>
        <p:spPr>
          <a:xfrm>
            <a:off x="1475656" y="4070985"/>
            <a:ext cx="4584434" cy="2578744"/>
          </a:xfrm>
          <a:prstGeom prst="rect">
            <a:avLst/>
          </a:prstGeom>
          <a:ln>
            <a:solidFill>
              <a:schemeClr val="tx1"/>
            </a:solidFill>
          </a:ln>
          <a:effectLst>
            <a:outerShdw blurRad="50800" dist="114300" dir="2700000" algn="tl" rotWithShape="0">
              <a:prstClr val="black">
                <a:alpha val="40000"/>
              </a:prstClr>
            </a:outerShdw>
          </a:effectLst>
        </p:spPr>
      </p:pic>
      <p:pic>
        <p:nvPicPr>
          <p:cNvPr id="7" name="図 6">
            <a:extLst>
              <a:ext uri="{FF2B5EF4-FFF2-40B4-BE49-F238E27FC236}">
                <a16:creationId xmlns:a16="http://schemas.microsoft.com/office/drawing/2014/main" id="{FE4E110F-9DC1-4DE3-A232-31AA60E3EE08}"/>
              </a:ext>
            </a:extLst>
          </p:cNvPr>
          <p:cNvPicPr>
            <a:picLocks noChangeAspect="1"/>
          </p:cNvPicPr>
          <p:nvPr/>
        </p:nvPicPr>
        <p:blipFill>
          <a:blip r:embed="rId5"/>
          <a:stretch>
            <a:fillRect/>
          </a:stretch>
        </p:blipFill>
        <p:spPr>
          <a:xfrm>
            <a:off x="4308466" y="3799137"/>
            <a:ext cx="4378334" cy="2462813"/>
          </a:xfrm>
          <a:prstGeom prst="rect">
            <a:avLst/>
          </a:prstGeom>
          <a:ln>
            <a:solidFill>
              <a:schemeClr val="tx1"/>
            </a:solidFill>
          </a:ln>
          <a:effectLst>
            <a:outerShdw blurRad="50800" dist="114300" dir="2700000" algn="tl" rotWithShape="0">
              <a:prstClr val="black">
                <a:alpha val="40000"/>
              </a:prstClr>
            </a:outerShdw>
          </a:effectLst>
        </p:spPr>
      </p:pic>
      <p:pic>
        <p:nvPicPr>
          <p:cNvPr id="8" name="図 7">
            <a:extLst>
              <a:ext uri="{FF2B5EF4-FFF2-40B4-BE49-F238E27FC236}">
                <a16:creationId xmlns:a16="http://schemas.microsoft.com/office/drawing/2014/main" id="{5BE45E5A-8424-4FA6-8361-F0BEB274EC35}"/>
              </a:ext>
            </a:extLst>
          </p:cNvPr>
          <p:cNvPicPr>
            <a:picLocks noChangeAspect="1"/>
          </p:cNvPicPr>
          <p:nvPr/>
        </p:nvPicPr>
        <p:blipFill>
          <a:blip r:embed="rId6"/>
          <a:stretch>
            <a:fillRect/>
          </a:stretch>
        </p:blipFill>
        <p:spPr>
          <a:xfrm>
            <a:off x="4308466" y="92755"/>
            <a:ext cx="4547156" cy="3498144"/>
          </a:xfrm>
          <a:prstGeom prst="rect">
            <a:avLst/>
          </a:prstGeom>
          <a:ln>
            <a:solidFill>
              <a:schemeClr val="tx1"/>
            </a:solidFill>
          </a:ln>
          <a:effectLst>
            <a:outerShdw blurRad="50800" dist="127000" dir="2700000" algn="tl" rotWithShape="0">
              <a:prstClr val="black">
                <a:alpha val="40000"/>
              </a:prstClr>
            </a:outerShdw>
          </a:effectLst>
        </p:spPr>
      </p:pic>
      <p:sp>
        <p:nvSpPr>
          <p:cNvPr id="4" name="テキスト ボックス 3">
            <a:extLst>
              <a:ext uri="{FF2B5EF4-FFF2-40B4-BE49-F238E27FC236}">
                <a16:creationId xmlns:a16="http://schemas.microsoft.com/office/drawing/2014/main" id="{40C6DDC8-FD75-4AEA-B130-49C9ABA77904}"/>
              </a:ext>
            </a:extLst>
          </p:cNvPr>
          <p:cNvSpPr txBox="1"/>
          <p:nvPr/>
        </p:nvSpPr>
        <p:spPr bwMode="auto">
          <a:xfrm>
            <a:off x="8038728" y="6000340"/>
            <a:ext cx="1296144" cy="523220"/>
          </a:xfrm>
          <a:prstGeom prst="rect">
            <a:avLst/>
          </a:prstGeom>
          <a:noFill/>
          <a:ln w="9525">
            <a:no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＃５</a:t>
            </a:r>
          </a:p>
        </p:txBody>
      </p:sp>
      <p:sp>
        <p:nvSpPr>
          <p:cNvPr id="13" name="テキスト ボックス 12">
            <a:extLst>
              <a:ext uri="{FF2B5EF4-FFF2-40B4-BE49-F238E27FC236}">
                <a16:creationId xmlns:a16="http://schemas.microsoft.com/office/drawing/2014/main" id="{3110CB4F-E110-4F0B-AAD2-03B1C86C65F5}"/>
              </a:ext>
            </a:extLst>
          </p:cNvPr>
          <p:cNvSpPr txBox="1"/>
          <p:nvPr/>
        </p:nvSpPr>
        <p:spPr bwMode="auto">
          <a:xfrm>
            <a:off x="20647" y="2387947"/>
            <a:ext cx="4263256" cy="830997"/>
          </a:xfrm>
          <a:prstGeom prst="rect">
            <a:avLst/>
          </a:prstGeom>
          <a:noFill/>
          <a:ln w="9525">
            <a:noFill/>
            <a:miter lim="800000"/>
            <a:headEnd/>
            <a:tailEnd/>
          </a:ln>
        </p:spPr>
        <p:txBody>
          <a:bodyPr wrap="square" spcCol="324000" rtlCol="0">
            <a:spAutoFit/>
          </a:bodyPr>
          <a:lstStyle/>
          <a:p>
            <a:pPr marL="361950" indent="-180975" algn="l">
              <a:buFont typeface="Wingdings" panose="05000000000000000000" pitchFamily="2" charset="2"/>
              <a:buChar char="Ø"/>
            </a:pPr>
            <a:r>
              <a:rPr lang="ja-JP" altLang="en-US" sz="2400" dirty="0">
                <a:solidFill>
                  <a:srgbClr val="FF0000"/>
                </a:solidFill>
                <a:ea typeface="HGP創英角ﾎﾟｯﾌﾟ体" pitchFamily="50" charset="-128"/>
              </a:rPr>
              <a:t>２</a:t>
            </a:r>
            <a:r>
              <a:rPr kumimoji="1" lang="ja-JP" altLang="en-US" sz="2400" dirty="0">
                <a:solidFill>
                  <a:srgbClr val="FF0000"/>
                </a:solidFill>
                <a:ea typeface="HGP創英角ﾎﾟｯﾌﾟ体" pitchFamily="50" charset="-128"/>
              </a:rPr>
              <a:t>年以上前から密かに実験開始（興味本位）</a:t>
            </a:r>
          </a:p>
        </p:txBody>
      </p:sp>
      <p:sp>
        <p:nvSpPr>
          <p:cNvPr id="15" name="テキスト ボックス 14">
            <a:extLst>
              <a:ext uri="{FF2B5EF4-FFF2-40B4-BE49-F238E27FC236}">
                <a16:creationId xmlns:a16="http://schemas.microsoft.com/office/drawing/2014/main" id="{7A218A8A-BDDF-47DB-9023-A5BFB1030EB2}"/>
              </a:ext>
            </a:extLst>
          </p:cNvPr>
          <p:cNvSpPr txBox="1"/>
          <p:nvPr/>
        </p:nvSpPr>
        <p:spPr bwMode="auto">
          <a:xfrm>
            <a:off x="7847856" y="100070"/>
            <a:ext cx="1296144" cy="523220"/>
          </a:xfrm>
          <a:prstGeom prst="rect">
            <a:avLst/>
          </a:prstGeom>
          <a:noFill/>
          <a:ln w="9525">
            <a:no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＃５</a:t>
            </a:r>
          </a:p>
        </p:txBody>
      </p:sp>
    </p:spTree>
    <p:extLst>
      <p:ext uri="{BB962C8B-B14F-4D97-AF65-F5344CB8AC3E}">
        <p14:creationId xmlns:p14="http://schemas.microsoft.com/office/powerpoint/2010/main" val="1533635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81900B0-82BC-4471-8387-BDBB7BB35312}"/>
              </a:ext>
            </a:extLst>
          </p:cNvPr>
          <p:cNvSpPr>
            <a:spLocks noGrp="1"/>
          </p:cNvSpPr>
          <p:nvPr>
            <p:ph type="sldNum" sz="quarter" idx="12"/>
          </p:nvPr>
        </p:nvSpPr>
        <p:spPr/>
        <p:txBody>
          <a:bodyPr/>
          <a:lstStyle/>
          <a:p>
            <a:fld id="{D2D8002D-B5B0-4BAC-B1F6-782DDCCE6D9C}" type="slidenum">
              <a:rPr lang="ja-JP" altLang="en-US" smtClean="0">
                <a:solidFill>
                  <a:srgbClr val="073E87"/>
                </a:solidFill>
              </a:rPr>
              <a:pPr/>
              <a:t>18</a:t>
            </a:fld>
            <a:endParaRPr lang="ja-JP" altLang="en-US">
              <a:solidFill>
                <a:srgbClr val="073E87"/>
              </a:solidFill>
            </a:endParaRPr>
          </a:p>
        </p:txBody>
      </p:sp>
      <p:pic>
        <p:nvPicPr>
          <p:cNvPr id="4" name="図 3">
            <a:extLst>
              <a:ext uri="{FF2B5EF4-FFF2-40B4-BE49-F238E27FC236}">
                <a16:creationId xmlns:a16="http://schemas.microsoft.com/office/drawing/2014/main" id="{54550E38-0160-42AE-8FBA-AB614129B954}"/>
              </a:ext>
            </a:extLst>
          </p:cNvPr>
          <p:cNvPicPr>
            <a:picLocks noChangeAspect="1"/>
          </p:cNvPicPr>
          <p:nvPr/>
        </p:nvPicPr>
        <p:blipFill>
          <a:blip r:embed="rId2"/>
          <a:stretch>
            <a:fillRect/>
          </a:stretch>
        </p:blipFill>
        <p:spPr>
          <a:xfrm>
            <a:off x="323528" y="260648"/>
            <a:ext cx="3868360" cy="3016342"/>
          </a:xfrm>
          <a:prstGeom prst="rect">
            <a:avLst/>
          </a:prstGeom>
        </p:spPr>
      </p:pic>
      <p:pic>
        <p:nvPicPr>
          <p:cNvPr id="6" name="図 5">
            <a:extLst>
              <a:ext uri="{FF2B5EF4-FFF2-40B4-BE49-F238E27FC236}">
                <a16:creationId xmlns:a16="http://schemas.microsoft.com/office/drawing/2014/main" id="{EE42576B-283F-42B0-A79F-206F22D792E2}"/>
              </a:ext>
            </a:extLst>
          </p:cNvPr>
          <p:cNvPicPr>
            <a:picLocks noChangeAspect="1"/>
          </p:cNvPicPr>
          <p:nvPr/>
        </p:nvPicPr>
        <p:blipFill>
          <a:blip r:embed="rId3"/>
          <a:stretch>
            <a:fillRect/>
          </a:stretch>
        </p:blipFill>
        <p:spPr>
          <a:xfrm>
            <a:off x="2071394" y="2132970"/>
            <a:ext cx="5001211" cy="2592059"/>
          </a:xfrm>
          <a:prstGeom prst="rect">
            <a:avLst/>
          </a:prstGeom>
        </p:spPr>
      </p:pic>
      <p:pic>
        <p:nvPicPr>
          <p:cNvPr id="8" name="図 7">
            <a:extLst>
              <a:ext uri="{FF2B5EF4-FFF2-40B4-BE49-F238E27FC236}">
                <a16:creationId xmlns:a16="http://schemas.microsoft.com/office/drawing/2014/main" id="{8721013C-7871-40D2-A4C8-1CE25B1A1A5A}"/>
              </a:ext>
            </a:extLst>
          </p:cNvPr>
          <p:cNvPicPr>
            <a:picLocks noChangeAspect="1"/>
          </p:cNvPicPr>
          <p:nvPr/>
        </p:nvPicPr>
        <p:blipFill>
          <a:blip r:embed="rId4"/>
          <a:stretch>
            <a:fillRect/>
          </a:stretch>
        </p:blipFill>
        <p:spPr>
          <a:xfrm>
            <a:off x="484083" y="3860104"/>
            <a:ext cx="4701880" cy="2678848"/>
          </a:xfrm>
          <a:prstGeom prst="rect">
            <a:avLst/>
          </a:prstGeom>
        </p:spPr>
      </p:pic>
      <p:pic>
        <p:nvPicPr>
          <p:cNvPr id="10" name="図 9">
            <a:extLst>
              <a:ext uri="{FF2B5EF4-FFF2-40B4-BE49-F238E27FC236}">
                <a16:creationId xmlns:a16="http://schemas.microsoft.com/office/drawing/2014/main" id="{F9B9E64D-2055-4D3A-A0D8-89A8EEE41817}"/>
              </a:ext>
            </a:extLst>
          </p:cNvPr>
          <p:cNvPicPr>
            <a:picLocks noChangeAspect="1"/>
          </p:cNvPicPr>
          <p:nvPr/>
        </p:nvPicPr>
        <p:blipFill>
          <a:blip r:embed="rId5"/>
          <a:stretch>
            <a:fillRect/>
          </a:stretch>
        </p:blipFill>
        <p:spPr>
          <a:xfrm>
            <a:off x="4517311" y="136485"/>
            <a:ext cx="4169489" cy="2592059"/>
          </a:xfrm>
          <a:prstGeom prst="rect">
            <a:avLst/>
          </a:prstGeom>
          <a:ln>
            <a:solidFill>
              <a:schemeClr val="tx1"/>
            </a:solidFill>
          </a:ln>
          <a:effectLst>
            <a:outerShdw blurRad="50800" dist="139700" dir="2700000" algn="tl" rotWithShape="0">
              <a:prstClr val="black">
                <a:alpha val="40000"/>
              </a:prstClr>
            </a:outerShdw>
          </a:effectLst>
        </p:spPr>
      </p:pic>
      <p:sp>
        <p:nvSpPr>
          <p:cNvPr id="11" name="テキスト ボックス 10">
            <a:extLst>
              <a:ext uri="{FF2B5EF4-FFF2-40B4-BE49-F238E27FC236}">
                <a16:creationId xmlns:a16="http://schemas.microsoft.com/office/drawing/2014/main" id="{C3962C2B-EA1F-4B71-AB20-245EC97D5D5F}"/>
              </a:ext>
            </a:extLst>
          </p:cNvPr>
          <p:cNvSpPr txBox="1"/>
          <p:nvPr/>
        </p:nvSpPr>
        <p:spPr bwMode="auto">
          <a:xfrm>
            <a:off x="5292080" y="5177002"/>
            <a:ext cx="3672408" cy="1292662"/>
          </a:xfrm>
          <a:prstGeom prst="rect">
            <a:avLst/>
          </a:prstGeom>
          <a:noFill/>
          <a:ln w="9525">
            <a:noFill/>
            <a:miter lim="800000"/>
            <a:headEnd/>
            <a:tailEnd/>
          </a:ln>
        </p:spPr>
        <p:txBody>
          <a:bodyPr wrap="square" spcCol="324000" rtlCol="0">
            <a:spAutoFit/>
          </a:bodyPr>
          <a:lstStyle/>
          <a:p>
            <a:pPr algn="l"/>
            <a:r>
              <a:rPr kumimoji="1" lang="ja-JP" altLang="en-US" sz="2400" dirty="0">
                <a:solidFill>
                  <a:srgbClr val="FF0000"/>
                </a:solidFill>
                <a:latin typeface="+mn-ea"/>
                <a:ea typeface="+mn-ea"/>
              </a:rPr>
              <a:t>薬液付着量の測定</a:t>
            </a:r>
            <a:endParaRPr kumimoji="1" lang="en-US" altLang="ja-JP" sz="2400" dirty="0">
              <a:solidFill>
                <a:srgbClr val="FF0000"/>
              </a:solidFill>
              <a:latin typeface="+mn-ea"/>
              <a:ea typeface="+mn-ea"/>
            </a:endParaRPr>
          </a:p>
          <a:p>
            <a:pPr algn="l"/>
            <a:r>
              <a:rPr kumimoji="1" lang="ja-JP" altLang="en-US" dirty="0">
                <a:solidFill>
                  <a:srgbClr val="FF0000"/>
                </a:solidFill>
                <a:latin typeface="+mn-ea"/>
                <a:ea typeface="+mn-ea"/>
              </a:rPr>
              <a:t>ｷｬﾋﾟﾗﾘｰ電気泳動</a:t>
            </a:r>
            <a:r>
              <a:rPr kumimoji="1" lang="en-US" altLang="ja-JP" dirty="0">
                <a:solidFill>
                  <a:srgbClr val="FF0000"/>
                </a:solidFill>
                <a:latin typeface="+mn-ea"/>
                <a:ea typeface="+mn-ea"/>
              </a:rPr>
              <a:t>(</a:t>
            </a:r>
            <a:r>
              <a:rPr kumimoji="1" lang="ja-JP" altLang="en-US" dirty="0">
                <a:solidFill>
                  <a:srgbClr val="FF0000"/>
                </a:solidFill>
                <a:latin typeface="+mn-ea"/>
                <a:ea typeface="+mn-ea"/>
              </a:rPr>
              <a:t>陽イオン泳動液</a:t>
            </a:r>
            <a:r>
              <a:rPr kumimoji="1" lang="en-US" altLang="ja-JP" dirty="0">
                <a:solidFill>
                  <a:srgbClr val="FF0000"/>
                </a:solidFill>
                <a:latin typeface="+mn-ea"/>
                <a:ea typeface="+mn-ea"/>
              </a:rPr>
              <a:t>)</a:t>
            </a:r>
          </a:p>
          <a:p>
            <a:pPr algn="l"/>
            <a:r>
              <a:rPr kumimoji="1" lang="ja-JP" altLang="en-US" dirty="0">
                <a:solidFill>
                  <a:srgbClr val="FF0000"/>
                </a:solidFill>
                <a:latin typeface="+mn-ea"/>
                <a:ea typeface="+mn-ea"/>
              </a:rPr>
              <a:t>ジベレリン液自体の特異ピーク</a:t>
            </a:r>
            <a:r>
              <a:rPr kumimoji="1" lang="en-US" altLang="ja-JP" dirty="0">
                <a:solidFill>
                  <a:srgbClr val="FF0000"/>
                </a:solidFill>
                <a:latin typeface="+mn-ea"/>
                <a:ea typeface="+mn-ea"/>
              </a:rPr>
              <a:t>(Mn</a:t>
            </a:r>
            <a:r>
              <a:rPr kumimoji="1" lang="ja-JP" altLang="en-US" dirty="0">
                <a:solidFill>
                  <a:srgbClr val="FF0000"/>
                </a:solidFill>
                <a:latin typeface="+mn-ea"/>
                <a:ea typeface="+mn-ea"/>
              </a:rPr>
              <a:t>）を測定成分とした</a:t>
            </a:r>
          </a:p>
        </p:txBody>
      </p:sp>
      <p:sp>
        <p:nvSpPr>
          <p:cNvPr id="13" name="テキスト ボックス 12">
            <a:extLst>
              <a:ext uri="{FF2B5EF4-FFF2-40B4-BE49-F238E27FC236}">
                <a16:creationId xmlns:a16="http://schemas.microsoft.com/office/drawing/2014/main" id="{7503B084-4ED0-420C-8626-073E4995864E}"/>
              </a:ext>
            </a:extLst>
          </p:cNvPr>
          <p:cNvSpPr txBox="1"/>
          <p:nvPr/>
        </p:nvSpPr>
        <p:spPr bwMode="auto">
          <a:xfrm>
            <a:off x="15623" y="3198166"/>
            <a:ext cx="3744416" cy="461665"/>
          </a:xfrm>
          <a:prstGeom prst="rect">
            <a:avLst/>
          </a:prstGeom>
          <a:noFill/>
          <a:ln w="9525">
            <a:noFill/>
            <a:miter lim="800000"/>
            <a:headEnd/>
            <a:tailEnd/>
          </a:ln>
        </p:spPr>
        <p:txBody>
          <a:bodyPr wrap="square" spcCol="324000" rtlCol="0">
            <a:spAutoFit/>
          </a:bodyPr>
          <a:lstStyle/>
          <a:p>
            <a:pPr algn="l"/>
            <a:r>
              <a:rPr lang="ja-JP" altLang="en-US" sz="2400" dirty="0">
                <a:solidFill>
                  <a:srgbClr val="FF0000"/>
                </a:solidFill>
                <a:latin typeface="+mn-ea"/>
                <a:ea typeface="+mn-ea"/>
              </a:rPr>
              <a:t>ブドウ農園での実証実験</a:t>
            </a:r>
            <a:endParaRPr kumimoji="1" lang="en-US" altLang="ja-JP" sz="2400" dirty="0">
              <a:solidFill>
                <a:srgbClr val="FF0000"/>
              </a:solidFill>
              <a:latin typeface="+mn-ea"/>
              <a:ea typeface="+mn-ea"/>
            </a:endParaRPr>
          </a:p>
        </p:txBody>
      </p:sp>
      <p:sp>
        <p:nvSpPr>
          <p:cNvPr id="17" name="テキスト ボックス 16">
            <a:extLst>
              <a:ext uri="{FF2B5EF4-FFF2-40B4-BE49-F238E27FC236}">
                <a16:creationId xmlns:a16="http://schemas.microsoft.com/office/drawing/2014/main" id="{5207DB2D-9049-485B-84B7-3501244ED300}"/>
              </a:ext>
            </a:extLst>
          </p:cNvPr>
          <p:cNvSpPr txBox="1"/>
          <p:nvPr/>
        </p:nvSpPr>
        <p:spPr bwMode="auto">
          <a:xfrm>
            <a:off x="7847856" y="100070"/>
            <a:ext cx="1296144" cy="523220"/>
          </a:xfrm>
          <a:prstGeom prst="rect">
            <a:avLst/>
          </a:prstGeom>
          <a:noFill/>
          <a:ln w="9525">
            <a:no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＃５</a:t>
            </a:r>
          </a:p>
        </p:txBody>
      </p:sp>
    </p:spTree>
    <p:extLst>
      <p:ext uri="{BB962C8B-B14F-4D97-AF65-F5344CB8AC3E}">
        <p14:creationId xmlns:p14="http://schemas.microsoft.com/office/powerpoint/2010/main" val="104809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2193" y="2513240"/>
            <a:ext cx="7886700" cy="1325563"/>
          </a:xfrm>
        </p:spPr>
        <p:txBody>
          <a:bodyPr>
            <a:normAutofit/>
          </a:bodyPr>
          <a:lstStyle/>
          <a:p>
            <a:pPr algn="ctr"/>
            <a:r>
              <a:rPr kumimoji="1" lang="ja-JP" altLang="en-US" sz="4000" dirty="0"/>
              <a:t>松本市の概要</a:t>
            </a:r>
            <a:br>
              <a:rPr kumimoji="1" lang="en-US" altLang="ja-JP" sz="4000" dirty="0"/>
            </a:br>
            <a:r>
              <a:rPr kumimoji="1" lang="ja-JP" altLang="en-US" sz="4000" dirty="0"/>
              <a:t>について</a:t>
            </a:r>
          </a:p>
        </p:txBody>
      </p:sp>
      <p:sp>
        <p:nvSpPr>
          <p:cNvPr id="4" name="スライド番号プレースホルダ 3"/>
          <p:cNvSpPr>
            <a:spLocks noGrp="1"/>
          </p:cNvSpPr>
          <p:nvPr>
            <p:ph type="sldNum" sz="quarter" idx="12"/>
          </p:nvPr>
        </p:nvSpPr>
        <p:spPr/>
        <p:txBody>
          <a:bodyPr/>
          <a:lstStyle/>
          <a:p>
            <a:fld id="{519954A3-9DFD-4C44-94BA-B95130A3BA1C}" type="slidenum">
              <a:rPr lang="en-US" smtClean="0"/>
              <a:pPr/>
              <a:t>1</a:t>
            </a:fld>
            <a:endParaRPr lang="en-US" dirty="0"/>
          </a:p>
        </p:txBody>
      </p:sp>
      <p:pic>
        <p:nvPicPr>
          <p:cNvPr id="5" name="図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3927" y="5257940"/>
            <a:ext cx="1212516" cy="1043327"/>
          </a:xfrm>
          <a:prstGeom prst="rect">
            <a:avLst/>
          </a:prstGeom>
        </p:spPr>
      </p:pic>
      <p:pic>
        <p:nvPicPr>
          <p:cNvPr id="6" name="図 5"/>
          <p:cNvPicPr>
            <a:picLocks noChangeAspect="1"/>
          </p:cNvPicPr>
          <p:nvPr/>
        </p:nvPicPr>
        <p:blipFill>
          <a:blip r:embed="rId3"/>
          <a:stretch>
            <a:fillRect/>
          </a:stretch>
        </p:blipFill>
        <p:spPr>
          <a:xfrm>
            <a:off x="7654221" y="332656"/>
            <a:ext cx="1207869" cy="1296144"/>
          </a:xfrm>
          <a:prstGeom prst="rect">
            <a:avLst/>
          </a:prstGeom>
        </p:spPr>
      </p:pic>
    </p:spTree>
    <p:extLst>
      <p:ext uri="{BB962C8B-B14F-4D97-AF65-F5344CB8AC3E}">
        <p14:creationId xmlns:p14="http://schemas.microsoft.com/office/powerpoint/2010/main" val="6530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38204"/>
            <a:ext cx="7886700" cy="1325563"/>
          </a:xfrm>
        </p:spPr>
        <p:txBody>
          <a:bodyPr>
            <a:normAutofit/>
          </a:bodyPr>
          <a:lstStyle/>
          <a:p>
            <a:pPr algn="ctr"/>
            <a:r>
              <a:rPr kumimoji="1" lang="ja-JP" altLang="en-US" sz="3200" dirty="0"/>
              <a:t>松本市新市長農業底上げ意欲</a:t>
            </a:r>
            <a:br>
              <a:rPr kumimoji="1" lang="en-US" altLang="ja-JP" sz="3200" dirty="0"/>
            </a:br>
            <a:r>
              <a:rPr kumimoji="1" lang="ja-JP" altLang="en-US" sz="3200" dirty="0"/>
              <a:t>≪山辺ブドウ集荷所視察≫</a:t>
            </a:r>
          </a:p>
        </p:txBody>
      </p:sp>
      <p:sp>
        <p:nvSpPr>
          <p:cNvPr id="4" name="スライド番号プレースホルダ 3"/>
          <p:cNvSpPr>
            <a:spLocks noGrp="1"/>
          </p:cNvSpPr>
          <p:nvPr>
            <p:ph type="sldNum" sz="quarter" idx="12"/>
          </p:nvPr>
        </p:nvSpPr>
        <p:spPr/>
        <p:txBody>
          <a:bodyPr/>
          <a:lstStyle/>
          <a:p>
            <a:fld id="{519954A3-9DFD-4C44-94BA-B95130A3BA1C}" type="slidenum">
              <a:rPr lang="en-US" smtClean="0"/>
              <a:pPr/>
              <a:t>19</a:t>
            </a:fld>
            <a:endParaRPr lang="en-US" dirty="0"/>
          </a:p>
        </p:txBody>
      </p:sp>
      <p:pic>
        <p:nvPicPr>
          <p:cNvPr id="3" name="図 2">
            <a:extLst>
              <a:ext uri="{FF2B5EF4-FFF2-40B4-BE49-F238E27FC236}">
                <a16:creationId xmlns:a16="http://schemas.microsoft.com/office/drawing/2014/main" id="{8C72F30D-8FA4-4FC9-AC77-F268FFDA085F}"/>
              </a:ext>
            </a:extLst>
          </p:cNvPr>
          <p:cNvPicPr>
            <a:picLocks noChangeAspect="1"/>
          </p:cNvPicPr>
          <p:nvPr/>
        </p:nvPicPr>
        <p:blipFill>
          <a:blip r:embed="rId2"/>
          <a:stretch>
            <a:fillRect/>
          </a:stretch>
        </p:blipFill>
        <p:spPr>
          <a:xfrm>
            <a:off x="628650" y="1463767"/>
            <a:ext cx="3168352" cy="5059544"/>
          </a:xfrm>
          <a:prstGeom prst="rect">
            <a:avLst/>
          </a:prstGeom>
        </p:spPr>
      </p:pic>
      <p:sp>
        <p:nvSpPr>
          <p:cNvPr id="7" name="テキスト ボックス 6">
            <a:extLst>
              <a:ext uri="{FF2B5EF4-FFF2-40B4-BE49-F238E27FC236}">
                <a16:creationId xmlns:a16="http://schemas.microsoft.com/office/drawing/2014/main" id="{B35ABC80-FF90-4FF8-B76D-33FBF989AA8C}"/>
              </a:ext>
            </a:extLst>
          </p:cNvPr>
          <p:cNvSpPr txBox="1"/>
          <p:nvPr/>
        </p:nvSpPr>
        <p:spPr bwMode="auto">
          <a:xfrm>
            <a:off x="3923928" y="1647921"/>
            <a:ext cx="4591422" cy="4524315"/>
          </a:xfrm>
          <a:prstGeom prst="rect">
            <a:avLst/>
          </a:prstGeom>
          <a:noFill/>
          <a:ln w="9525">
            <a:noFill/>
            <a:miter lim="800000"/>
            <a:headEnd/>
            <a:tailEnd/>
          </a:ln>
        </p:spPr>
        <p:txBody>
          <a:bodyPr wrap="square" spcCol="324000" rtlCol="0">
            <a:spAutoFit/>
          </a:bodyPr>
          <a:lstStyle/>
          <a:p>
            <a:pPr marL="457200" indent="-457200" algn="l">
              <a:buFont typeface="Wingdings" panose="05000000000000000000" pitchFamily="2" charset="2"/>
              <a:buChar char="Ø"/>
            </a:pPr>
            <a:r>
              <a:rPr kumimoji="1" lang="en-US" altLang="ja-JP" sz="2400" dirty="0">
                <a:latin typeface="+mn-ea"/>
                <a:ea typeface="+mn-ea"/>
              </a:rPr>
              <a:t>26</a:t>
            </a:r>
            <a:r>
              <a:rPr kumimoji="1" lang="ja-JP" altLang="en-US" sz="2400" dirty="0">
                <a:latin typeface="+mn-ea"/>
                <a:ea typeface="+mn-ea"/>
              </a:rPr>
              <a:t>日</a:t>
            </a:r>
            <a:r>
              <a:rPr kumimoji="1" lang="en-US" altLang="ja-JP" sz="2400" dirty="0">
                <a:latin typeface="+mn-ea"/>
                <a:ea typeface="+mn-ea"/>
              </a:rPr>
              <a:t>JA</a:t>
            </a:r>
            <a:r>
              <a:rPr kumimoji="1" lang="ja-JP" altLang="en-US" sz="2400" dirty="0">
                <a:latin typeface="+mn-ea"/>
                <a:ea typeface="+mn-ea"/>
              </a:rPr>
              <a:t>松本ハイランド山辺集荷所訪問（里山辺）</a:t>
            </a:r>
            <a:endParaRPr kumimoji="1" lang="en-US" altLang="ja-JP" sz="2400" dirty="0">
              <a:latin typeface="+mn-ea"/>
              <a:ea typeface="+mn-ea"/>
            </a:endParaRPr>
          </a:p>
          <a:p>
            <a:pPr marL="457200" indent="-457200" algn="l">
              <a:buFont typeface="Wingdings" panose="05000000000000000000" pitchFamily="2" charset="2"/>
              <a:buChar char="Ø"/>
            </a:pPr>
            <a:r>
              <a:rPr kumimoji="1" lang="ja-JP" altLang="en-US" sz="2400" dirty="0">
                <a:latin typeface="+mn-ea"/>
                <a:ea typeface="+mn-ea"/>
              </a:rPr>
              <a:t>松本市農業委員中川敦氏「ブドウ出荷量が横ばい、販売高は上向き、生産者が減少傾向。若く意欲ある担い手を増やしたい」と報告</a:t>
            </a:r>
            <a:endParaRPr kumimoji="1" lang="en-US" altLang="ja-JP" sz="2400" dirty="0">
              <a:latin typeface="+mn-ea"/>
              <a:ea typeface="+mn-ea"/>
            </a:endParaRPr>
          </a:p>
          <a:p>
            <a:pPr marL="457200" indent="-457200" algn="l">
              <a:buFont typeface="Wingdings" panose="05000000000000000000" pitchFamily="2" charset="2"/>
              <a:buChar char="Ø"/>
            </a:pPr>
            <a:r>
              <a:rPr lang="ja-JP" altLang="en-US" sz="2400" dirty="0">
                <a:latin typeface="+mn-ea"/>
                <a:ea typeface="+mn-ea"/>
              </a:rPr>
              <a:t>「都会の若い世代に働き方の転換。ブドウで知名度や市場価値がある山辺地区を起点に市の農業を底上げしたい」と新市長は意欲を示した。</a:t>
            </a:r>
            <a:endParaRPr kumimoji="1" lang="ja-JP" altLang="en-US" sz="2400" dirty="0">
              <a:latin typeface="+mn-ea"/>
              <a:ea typeface="+mn-ea"/>
            </a:endParaRPr>
          </a:p>
        </p:txBody>
      </p:sp>
    </p:spTree>
    <p:extLst>
      <p:ext uri="{BB962C8B-B14F-4D97-AF65-F5344CB8AC3E}">
        <p14:creationId xmlns:p14="http://schemas.microsoft.com/office/powerpoint/2010/main" val="3074186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5AD39D-B7D2-4721-8989-54FD5527EF2E}"/>
              </a:ext>
            </a:extLst>
          </p:cNvPr>
          <p:cNvSpPr>
            <a:spLocks noGrp="1"/>
          </p:cNvSpPr>
          <p:nvPr>
            <p:ph type="sldNum" sz="quarter" idx="12"/>
          </p:nvPr>
        </p:nvSpPr>
        <p:spPr/>
        <p:txBody>
          <a:bodyPr/>
          <a:lstStyle/>
          <a:p>
            <a:fld id="{D2D8002D-B5B0-4BAC-B1F6-782DDCCE6D9C}" type="slidenum">
              <a:rPr lang="ja-JP" altLang="en-US" smtClean="0">
                <a:solidFill>
                  <a:srgbClr val="073E87"/>
                </a:solidFill>
              </a:rPr>
              <a:pPr/>
              <a:t>20</a:t>
            </a:fld>
            <a:endParaRPr lang="ja-JP" altLang="en-US">
              <a:solidFill>
                <a:srgbClr val="073E87"/>
              </a:solidFill>
            </a:endParaRPr>
          </a:p>
        </p:txBody>
      </p:sp>
    </p:spTree>
    <p:extLst>
      <p:ext uri="{BB962C8B-B14F-4D97-AF65-F5344CB8AC3E}">
        <p14:creationId xmlns:p14="http://schemas.microsoft.com/office/powerpoint/2010/main" val="192627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8"/>
          <p:cNvSpPr txBox="1">
            <a:spLocks/>
          </p:cNvSpPr>
          <p:nvPr/>
        </p:nvSpPr>
        <p:spPr>
          <a:xfrm>
            <a:off x="107504" y="0"/>
            <a:ext cx="8590979" cy="56731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ts val="35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松本市の概要</a:t>
            </a:r>
          </a:p>
        </p:txBody>
      </p:sp>
      <p:pic>
        <p:nvPicPr>
          <p:cNvPr id="1029" name="Picture 5" descr="D:\2015フライブルク視察\プレゼン資料\素材\004.jpg"/>
          <p:cNvPicPr>
            <a:picLocks noChangeAspect="1" noChangeArrowheads="1"/>
          </p:cNvPicPr>
          <p:nvPr/>
        </p:nvPicPr>
        <p:blipFill>
          <a:blip r:embed="rId3" cstate="email"/>
          <a:srcRect/>
          <a:stretch>
            <a:fillRect/>
          </a:stretch>
        </p:blipFill>
        <p:spPr bwMode="auto">
          <a:xfrm>
            <a:off x="340488" y="949512"/>
            <a:ext cx="3624064" cy="3624064"/>
          </a:xfrm>
          <a:prstGeom prst="rect">
            <a:avLst/>
          </a:prstGeom>
          <a:noFill/>
        </p:spPr>
      </p:pic>
      <p:sp>
        <p:nvSpPr>
          <p:cNvPr id="9" name="四角形吹き出し 8"/>
          <p:cNvSpPr/>
          <p:nvPr/>
        </p:nvSpPr>
        <p:spPr>
          <a:xfrm>
            <a:off x="3720078" y="1118524"/>
            <a:ext cx="2130352" cy="2181242"/>
          </a:xfrm>
          <a:prstGeom prst="wedgeRectCallout">
            <a:avLst>
              <a:gd name="adj1" fmla="val -116846"/>
              <a:gd name="adj2" fmla="val 35307"/>
            </a:avLst>
          </a:prstGeom>
          <a:no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8130" name="Picture 2" descr="http://tse3.mm.bing.net/th?id=OIP.Mc33322c0021e7189a68d40f0fe3d7cdao0&amp;w=230&amp;h=170&amp;rs=1&amp;pcl=dddddd&amp;pid=1.1"/>
          <p:cNvPicPr>
            <a:picLocks noChangeAspect="1" noChangeArrowheads="1"/>
          </p:cNvPicPr>
          <p:nvPr/>
        </p:nvPicPr>
        <p:blipFill>
          <a:blip r:embed="rId4" cstate="email"/>
          <a:srcRect/>
          <a:stretch>
            <a:fillRect/>
          </a:stretch>
        </p:blipFill>
        <p:spPr bwMode="auto">
          <a:xfrm>
            <a:off x="3786840" y="1249822"/>
            <a:ext cx="2349471" cy="2133085"/>
          </a:xfrm>
          <a:prstGeom prst="rect">
            <a:avLst/>
          </a:prstGeom>
          <a:noFill/>
          <a:ln w="31750">
            <a:solidFill>
              <a:srgbClr val="00FF00"/>
            </a:solidFill>
          </a:ln>
        </p:spPr>
      </p:pic>
      <p:sp>
        <p:nvSpPr>
          <p:cNvPr id="14" name="テキスト ボックス 13"/>
          <p:cNvSpPr txBox="1"/>
          <p:nvPr/>
        </p:nvSpPr>
        <p:spPr bwMode="auto">
          <a:xfrm>
            <a:off x="4087285" y="2373588"/>
            <a:ext cx="1564068" cy="584775"/>
          </a:xfrm>
          <a:prstGeom prst="rect">
            <a:avLst/>
          </a:prstGeom>
          <a:noFill/>
          <a:ln w="9525">
            <a:noFill/>
            <a:miter lim="800000"/>
            <a:headEnd/>
            <a:tailEnd/>
          </a:ln>
        </p:spPr>
        <p:txBody>
          <a:bodyPr wrap="square" spcCol="324000" rtlCol="0">
            <a:spAutoFit/>
          </a:bodyPr>
          <a:lstStyle/>
          <a:p>
            <a:pPr algn="l"/>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松本市</a:t>
            </a:r>
            <a:endParaRPr kumimoji="1"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116144" y="3506032"/>
            <a:ext cx="5269624" cy="800219"/>
          </a:xfrm>
          <a:prstGeom prst="rect">
            <a:avLst/>
          </a:prstGeom>
          <a:noFill/>
          <a:ln w="12700">
            <a:solidFill>
              <a:schemeClr val="tx1"/>
            </a:solidFill>
          </a:ln>
        </p:spPr>
        <p:txBody>
          <a:bodyPr wrap="square" rtlCol="0">
            <a:spAutoFit/>
          </a:bodyPr>
          <a:lstStyle/>
          <a:p>
            <a:pPr marL="342900" indent="-342900" algn="l">
              <a:buFont typeface="Wingdings" pitchFamily="2" charset="2"/>
              <a:buChar char="Ø"/>
            </a:pPr>
            <a:r>
              <a:rPr kumimoji="1" lang="en-US" altLang="ja-JP" sz="2300" b="1"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2300" b="1"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2300" b="1"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2300" b="1"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１万人（県内２位</a:t>
            </a:r>
            <a:r>
              <a:rPr lang="ja-JP" altLang="en-US" sz="2300" b="1"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2300" b="1" dirty="0">
              <a:solidFill>
                <a:srgbClr val="3333CC"/>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algn="l">
              <a:buFont typeface="Wingdings" pitchFamily="2" charset="2"/>
              <a:buChar char="Ø"/>
            </a:pPr>
            <a:r>
              <a:rPr lang="ja-JP" altLang="en-US" sz="2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⇒地方の中核的な都市</a:t>
            </a:r>
            <a:endParaRPr kumimoji="1" lang="en-US" altLang="ja-JP" sz="23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a:cxnSpLocks/>
          </p:cNvCxnSpPr>
          <p:nvPr/>
        </p:nvCxnSpPr>
        <p:spPr>
          <a:xfrm>
            <a:off x="0" y="533220"/>
            <a:ext cx="8385767" cy="0"/>
          </a:xfrm>
          <a:prstGeom prst="line">
            <a:avLst/>
          </a:prstGeom>
          <a:ln w="19050">
            <a:solidFill>
              <a:srgbClr val="00CC00"/>
            </a:solidFill>
          </a:ln>
        </p:spPr>
        <p:style>
          <a:lnRef idx="1">
            <a:schemeClr val="accent5"/>
          </a:lnRef>
          <a:fillRef idx="0">
            <a:schemeClr val="accent5"/>
          </a:fillRef>
          <a:effectRef idx="0">
            <a:schemeClr val="accent5"/>
          </a:effectRef>
          <a:fontRef idx="minor">
            <a:schemeClr val="tx1"/>
          </a:fontRef>
        </p:style>
      </p:cxnSp>
      <p:sp>
        <p:nvSpPr>
          <p:cNvPr id="18" name="スライド番号プレースホルダー 3"/>
          <p:cNvSpPr>
            <a:spLocks noGrp="1"/>
          </p:cNvSpPr>
          <p:nvPr>
            <p:ph type="sldNum" sz="quarter" idx="12"/>
          </p:nvPr>
        </p:nvSpPr>
        <p:spPr>
          <a:xfrm>
            <a:off x="6945946" y="6481146"/>
            <a:ext cx="2182024" cy="365125"/>
          </a:xfrm>
        </p:spPr>
        <p:txBody>
          <a:bodyPr/>
          <a:lstStyle/>
          <a:p>
            <a:fld id="{519954A3-9DFD-4C44-94BA-B95130A3BA1C}" type="slidenum">
              <a:rPr lang="en-US" sz="14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t>2</a:t>
            </a:fld>
            <a:endParaRPr 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bwMode="auto">
          <a:xfrm>
            <a:off x="179511" y="620688"/>
            <a:ext cx="4752529" cy="461665"/>
          </a:xfrm>
          <a:prstGeom prst="rect">
            <a:avLst/>
          </a:prstGeom>
          <a:noFill/>
          <a:ln w="9525">
            <a:noFill/>
            <a:miter lim="800000"/>
            <a:headEnd/>
            <a:tailEnd/>
          </a:ln>
        </p:spPr>
        <p:txBody>
          <a:bodyPr wrap="square" spcCol="324000" rtlCol="0">
            <a:spAutoFit/>
          </a:bodyPr>
          <a:lstStyle/>
          <a:p>
            <a:pPr algn="l"/>
            <a:r>
              <a:rPr lang="ja-JP" altLang="en-US" sz="2400"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日本・長野県のほぼ中央に位置</a:t>
            </a:r>
            <a:endParaRPr kumimoji="1" lang="ja-JP" altLang="en-US" sz="2400" dirty="0">
              <a:solidFill>
                <a:srgbClr val="FF0000"/>
              </a:solidFill>
              <a:latin typeface="Meiryo UI" panose="020B0604030504040204" pitchFamily="50" charset="-128"/>
              <a:ea typeface="Meiryo UI" panose="020B0604030504040204" pitchFamily="50" charset="-128"/>
            </a:endParaRPr>
          </a:p>
        </p:txBody>
      </p:sp>
      <p:pic>
        <p:nvPicPr>
          <p:cNvPr id="17" name="図 16"/>
          <p:cNvPicPr>
            <a:picLocks noChangeAspect="1"/>
          </p:cNvPicPr>
          <p:nvPr/>
        </p:nvPicPr>
        <p:blipFill>
          <a:blip r:embed="rId5"/>
          <a:stretch>
            <a:fillRect/>
          </a:stretch>
        </p:blipFill>
        <p:spPr>
          <a:xfrm>
            <a:off x="8385767" y="70304"/>
            <a:ext cx="681839" cy="731670"/>
          </a:xfrm>
          <a:prstGeom prst="rect">
            <a:avLst/>
          </a:prstGeom>
        </p:spPr>
      </p:pic>
      <p:pic>
        <p:nvPicPr>
          <p:cNvPr id="3" name="図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8130" y="1135728"/>
            <a:ext cx="1861661" cy="1237973"/>
          </a:xfrm>
          <a:prstGeom prst="rect">
            <a:avLst/>
          </a:prstGeom>
        </p:spPr>
      </p:pic>
      <p:sp>
        <p:nvSpPr>
          <p:cNvPr id="4" name="テキスト ボックス 3"/>
          <p:cNvSpPr txBox="1"/>
          <p:nvPr/>
        </p:nvSpPr>
        <p:spPr bwMode="auto">
          <a:xfrm>
            <a:off x="218253" y="2358199"/>
            <a:ext cx="1704928" cy="307777"/>
          </a:xfrm>
          <a:prstGeom prst="rect">
            <a:avLst/>
          </a:prstGeom>
          <a:noFill/>
          <a:ln w="9525">
            <a:noFill/>
            <a:miter lim="800000"/>
            <a:headEnd/>
            <a:tailEnd/>
          </a:ln>
        </p:spPr>
        <p:txBody>
          <a:bodyPr wrap="square" spcCol="324000" rtlCol="0">
            <a:spAutoFit/>
          </a:bodyPr>
          <a:lstStyle/>
          <a:p>
            <a:pPr algn="l"/>
            <a:r>
              <a:rPr kumimoji="1" lang="en-US" altLang="ja-JP" sz="1400" dirty="0">
                <a:latin typeface="+mn-ea"/>
                <a:ea typeface="+mn-ea"/>
              </a:rPr>
              <a:t>JR</a:t>
            </a:r>
            <a:r>
              <a:rPr kumimoji="1" lang="ja-JP" altLang="en-US" sz="1400" dirty="0">
                <a:latin typeface="+mn-ea"/>
                <a:ea typeface="+mn-ea"/>
              </a:rPr>
              <a:t>長野支社ＨＰより</a:t>
            </a:r>
          </a:p>
        </p:txBody>
      </p:sp>
      <p:sp>
        <p:nvSpPr>
          <p:cNvPr id="15" name="テキスト ボックス 14"/>
          <p:cNvSpPr txBox="1"/>
          <p:nvPr/>
        </p:nvSpPr>
        <p:spPr bwMode="auto">
          <a:xfrm>
            <a:off x="2797273" y="1937411"/>
            <a:ext cx="1349695" cy="523220"/>
          </a:xfrm>
          <a:prstGeom prst="rect">
            <a:avLst/>
          </a:prstGeom>
          <a:noFill/>
          <a:ln w="9525">
            <a:noFill/>
            <a:miter lim="800000"/>
            <a:headEnd/>
            <a:tailEnd/>
          </a:ln>
        </p:spPr>
        <p:txBody>
          <a:bodyPr wrap="square" spcCol="324000" rtlCol="0">
            <a:spAutoFit/>
          </a:bodyPr>
          <a:lstStyle/>
          <a:p>
            <a:pPr algn="l"/>
            <a:r>
              <a:rPr kumimoji="1" lang="ja-JP" altLang="en-US" sz="2800" b="1" dirty="0">
                <a:latin typeface="Meiryo UI" panose="020B0604030504040204" pitchFamily="50" charset="-128"/>
                <a:ea typeface="Meiryo UI" panose="020B0604030504040204" pitchFamily="50" charset="-128"/>
                <a:cs typeface="Meiryo UI" panose="020B0604030504040204" pitchFamily="50" charset="-128"/>
              </a:rPr>
              <a:t>長野県</a:t>
            </a:r>
          </a:p>
        </p:txBody>
      </p:sp>
      <p:pic>
        <p:nvPicPr>
          <p:cNvPr id="20" name="Picture 2" descr="松本市イメージ"/>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4345167"/>
            <a:ext cx="7992560" cy="2262955"/>
          </a:xfrm>
          <a:prstGeom prst="rect">
            <a:avLst/>
          </a:prstGeom>
          <a:ln>
            <a:noFill/>
          </a:ln>
          <a:effectLst>
            <a:outerShdw blurRad="50800" dist="50800" dir="5400000" sx="101000" sy="101000" algn="ctr" rotWithShape="0">
              <a:srgbClr val="000000"/>
            </a:outerShdw>
            <a:softEdge rad="112500"/>
          </a:effectLst>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78338CE-EB52-4D1F-8191-E25E9D7CD791}"/>
              </a:ext>
            </a:extLst>
          </p:cNvPr>
          <p:cNvSpPr txBox="1"/>
          <p:nvPr/>
        </p:nvSpPr>
        <p:spPr bwMode="auto">
          <a:xfrm>
            <a:off x="581204" y="6260494"/>
            <a:ext cx="2576264" cy="461665"/>
          </a:xfrm>
          <a:prstGeom prst="rect">
            <a:avLst/>
          </a:prstGeom>
          <a:noFill/>
          <a:ln w="9525">
            <a:noFill/>
            <a:miter lim="800000"/>
            <a:headEnd/>
            <a:tailEnd/>
          </a:ln>
        </p:spPr>
        <p:txBody>
          <a:bodyPr wrap="square" spcCol="324000" rtlCol="0">
            <a:spAutoFit/>
          </a:bodyPr>
          <a:lstStyle/>
          <a:p>
            <a:r>
              <a:rPr kumimoji="1" lang="ja-JP" altLang="en-US" sz="2400" dirty="0">
                <a:solidFill>
                  <a:srgbClr val="FF0000"/>
                </a:solidFill>
                <a:ea typeface="HGP創英角ﾎﾟｯﾌﾟ体" pitchFamily="50" charset="-128"/>
              </a:rPr>
              <a:t>上高地</a:t>
            </a:r>
          </a:p>
        </p:txBody>
      </p:sp>
      <p:sp>
        <p:nvSpPr>
          <p:cNvPr id="7" name="テキスト ボックス 6">
            <a:extLst>
              <a:ext uri="{FF2B5EF4-FFF2-40B4-BE49-F238E27FC236}">
                <a16:creationId xmlns:a16="http://schemas.microsoft.com/office/drawing/2014/main" id="{B10E77CA-C870-46EB-B7E5-223AC6794BE8}"/>
              </a:ext>
            </a:extLst>
          </p:cNvPr>
          <p:cNvSpPr txBox="1"/>
          <p:nvPr/>
        </p:nvSpPr>
        <p:spPr bwMode="auto">
          <a:xfrm>
            <a:off x="3601805" y="6277717"/>
            <a:ext cx="2576264" cy="461665"/>
          </a:xfrm>
          <a:prstGeom prst="rect">
            <a:avLst/>
          </a:prstGeom>
          <a:noFill/>
          <a:ln w="9525">
            <a:noFill/>
            <a:miter lim="800000"/>
            <a:headEnd/>
            <a:tailEnd/>
          </a:ln>
        </p:spPr>
        <p:txBody>
          <a:bodyPr wrap="square" spcCol="324000" rtlCol="0">
            <a:spAutoFit/>
          </a:bodyPr>
          <a:lstStyle/>
          <a:p>
            <a:r>
              <a:rPr kumimoji="1" lang="ja-JP" altLang="en-US" sz="2400" dirty="0">
                <a:solidFill>
                  <a:srgbClr val="FF0000"/>
                </a:solidFill>
                <a:ea typeface="HGP創英角ﾎﾟｯﾌﾟ体" pitchFamily="50" charset="-128"/>
              </a:rPr>
              <a:t>サイトーキネン</a:t>
            </a:r>
          </a:p>
        </p:txBody>
      </p:sp>
      <p:sp>
        <p:nvSpPr>
          <p:cNvPr id="8" name="テキスト ボックス 7">
            <a:extLst>
              <a:ext uri="{FF2B5EF4-FFF2-40B4-BE49-F238E27FC236}">
                <a16:creationId xmlns:a16="http://schemas.microsoft.com/office/drawing/2014/main" id="{113126CE-C618-4915-8789-B28C15259A84}"/>
              </a:ext>
            </a:extLst>
          </p:cNvPr>
          <p:cNvSpPr txBox="1"/>
          <p:nvPr/>
        </p:nvSpPr>
        <p:spPr bwMode="auto">
          <a:xfrm>
            <a:off x="6178068" y="6277717"/>
            <a:ext cx="2697123" cy="461665"/>
          </a:xfrm>
          <a:prstGeom prst="rect">
            <a:avLst/>
          </a:prstGeom>
          <a:noFill/>
          <a:ln w="9525">
            <a:noFill/>
            <a:miter lim="800000"/>
            <a:headEnd/>
            <a:tailEnd/>
          </a:ln>
        </p:spPr>
        <p:txBody>
          <a:bodyPr wrap="square" spcCol="324000" rtlCol="0">
            <a:spAutoFit/>
          </a:bodyPr>
          <a:lstStyle/>
          <a:p>
            <a:r>
              <a:rPr lang="ja-JP" altLang="en-US" sz="2400" dirty="0">
                <a:solidFill>
                  <a:srgbClr val="FF0000"/>
                </a:solidFill>
                <a:ea typeface="HGP創英角ﾎﾟｯﾌﾟ体" pitchFamily="50" charset="-128"/>
              </a:rPr>
              <a:t>国宝旧開智</a:t>
            </a:r>
            <a:r>
              <a:rPr kumimoji="1" lang="ja-JP" altLang="en-US" sz="2400" dirty="0">
                <a:solidFill>
                  <a:srgbClr val="FF0000"/>
                </a:solidFill>
                <a:ea typeface="HGP創英角ﾎﾟｯﾌﾟ体" pitchFamily="50" charset="-128"/>
              </a:rPr>
              <a:t>学校</a:t>
            </a:r>
          </a:p>
        </p:txBody>
      </p:sp>
    </p:spTree>
    <p:extLst>
      <p:ext uri="{BB962C8B-B14F-4D97-AF65-F5344CB8AC3E}">
        <p14:creationId xmlns:p14="http://schemas.microsoft.com/office/powerpoint/2010/main" val="310017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1910" y="126405"/>
            <a:ext cx="6738362" cy="619826"/>
          </a:xfrm>
        </p:spPr>
        <p:txBody>
          <a:bodyPr>
            <a:normAutofit/>
          </a:bodyPr>
          <a:lstStyle/>
          <a:p>
            <a:pPr algn="l"/>
            <a:r>
              <a:rPr kumimoji="1" lang="ja-JP" altLang="en-US" sz="3200" dirty="0"/>
              <a:t>松本市　新市長誕生　　</a:t>
            </a:r>
            <a:r>
              <a:rPr kumimoji="1" lang="ja-JP" altLang="en-US" sz="2400" dirty="0"/>
              <a:t>令和</a:t>
            </a:r>
            <a:r>
              <a:rPr kumimoji="1" lang="en-US" altLang="ja-JP" sz="2400" dirty="0"/>
              <a:t>2</a:t>
            </a:r>
            <a:r>
              <a:rPr kumimoji="1" lang="ja-JP" altLang="en-US" sz="2400" dirty="0"/>
              <a:t>年</a:t>
            </a:r>
            <a:r>
              <a:rPr kumimoji="1" lang="en-US" altLang="ja-JP" sz="2400" dirty="0"/>
              <a:t>3</a:t>
            </a:r>
            <a:r>
              <a:rPr kumimoji="1" lang="ja-JP" altLang="en-US" sz="2400" dirty="0"/>
              <a:t>月</a:t>
            </a:r>
          </a:p>
        </p:txBody>
      </p:sp>
      <p:sp>
        <p:nvSpPr>
          <p:cNvPr id="4" name="スライド番号プレースホルダ 3"/>
          <p:cNvSpPr>
            <a:spLocks noGrp="1"/>
          </p:cNvSpPr>
          <p:nvPr>
            <p:ph type="sldNum" sz="quarter" idx="12"/>
          </p:nvPr>
        </p:nvSpPr>
        <p:spPr/>
        <p:txBody>
          <a:bodyPr/>
          <a:lstStyle/>
          <a:p>
            <a:fld id="{519954A3-9DFD-4C44-94BA-B95130A3BA1C}" type="slidenum">
              <a:rPr lang="en-US" smtClean="0"/>
              <a:pPr/>
              <a:t>3</a:t>
            </a:fld>
            <a:endParaRPr lang="en-US" dirty="0"/>
          </a:p>
        </p:txBody>
      </p:sp>
      <p:pic>
        <p:nvPicPr>
          <p:cNvPr id="5" name="図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3927" y="5257940"/>
            <a:ext cx="1212516" cy="1043327"/>
          </a:xfrm>
          <a:prstGeom prst="rect">
            <a:avLst/>
          </a:prstGeom>
        </p:spPr>
      </p:pic>
      <p:pic>
        <p:nvPicPr>
          <p:cNvPr id="6" name="図 5"/>
          <p:cNvPicPr>
            <a:picLocks noChangeAspect="1"/>
          </p:cNvPicPr>
          <p:nvPr/>
        </p:nvPicPr>
        <p:blipFill>
          <a:blip r:embed="rId3"/>
          <a:stretch>
            <a:fillRect/>
          </a:stretch>
        </p:blipFill>
        <p:spPr>
          <a:xfrm>
            <a:off x="7654221" y="332656"/>
            <a:ext cx="1207869" cy="1296144"/>
          </a:xfrm>
          <a:prstGeom prst="rect">
            <a:avLst/>
          </a:prstGeom>
        </p:spPr>
      </p:pic>
      <p:pic>
        <p:nvPicPr>
          <p:cNvPr id="1026" name="Picture 2" descr="市長">
            <a:extLst>
              <a:ext uri="{FF2B5EF4-FFF2-40B4-BE49-F238E27FC236}">
                <a16:creationId xmlns:a16="http://schemas.microsoft.com/office/drawing/2014/main" id="{EC0F4B9F-FC44-40AD-8102-20FD3D1F60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78172"/>
            <a:ext cx="2742236" cy="265082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0CC5CD57-1CB2-43AD-8718-4D5ECC3A9457}"/>
              </a:ext>
            </a:extLst>
          </p:cNvPr>
          <p:cNvSpPr txBox="1"/>
          <p:nvPr/>
        </p:nvSpPr>
        <p:spPr bwMode="auto">
          <a:xfrm>
            <a:off x="2339752" y="1253342"/>
            <a:ext cx="6624736" cy="2308324"/>
          </a:xfrm>
          <a:prstGeom prst="rect">
            <a:avLst/>
          </a:prstGeom>
          <a:noFill/>
          <a:ln w="9525">
            <a:noFill/>
            <a:miter lim="800000"/>
            <a:headEnd/>
            <a:tailEnd/>
          </a:ln>
        </p:spPr>
        <p:txBody>
          <a:bodyPr wrap="square">
            <a:spAutoFit/>
          </a:bodyPr>
          <a:lstStyle/>
          <a:p>
            <a:pPr algn="l"/>
            <a:r>
              <a:rPr lang="en-US" altLang="ja-JP" b="0" i="0" dirty="0">
                <a:solidFill>
                  <a:srgbClr val="1F1F1F"/>
                </a:solidFill>
                <a:effectLst/>
                <a:latin typeface="メイリオ" panose="020B0604030504040204" pitchFamily="50" charset="-128"/>
                <a:ea typeface="メイリオ" panose="020B0604030504040204" pitchFamily="50" charset="-128"/>
              </a:rPr>
              <a:t>1963</a:t>
            </a:r>
            <a:r>
              <a:rPr lang="ja-JP" altLang="en-US" b="0" i="0" dirty="0">
                <a:solidFill>
                  <a:srgbClr val="1F1F1F"/>
                </a:solidFill>
                <a:effectLst/>
                <a:latin typeface="メイリオ" panose="020B0604030504040204" pitchFamily="50" charset="-128"/>
                <a:ea typeface="メイリオ" panose="020B0604030504040204" pitchFamily="50" charset="-128"/>
              </a:rPr>
              <a:t>年松本市新伊勢町生まれ</a:t>
            </a:r>
            <a:br>
              <a:rPr lang="ja-JP" altLang="en-US" b="0" i="0" dirty="0">
                <a:solidFill>
                  <a:srgbClr val="1F1F1F"/>
                </a:solidFill>
                <a:effectLst/>
                <a:latin typeface="メイリオ" panose="020B0604030504040204" pitchFamily="50" charset="-128"/>
                <a:ea typeface="メイリオ" panose="020B0604030504040204" pitchFamily="50" charset="-128"/>
              </a:rPr>
            </a:br>
            <a:r>
              <a:rPr lang="ja-JP" altLang="en-US" b="0" i="0" dirty="0">
                <a:solidFill>
                  <a:srgbClr val="1F1F1F"/>
                </a:solidFill>
                <a:effectLst/>
                <a:latin typeface="メイリオ" panose="020B0604030504040204" pitchFamily="50" charset="-128"/>
                <a:ea typeface="メイリオ" panose="020B0604030504040204" pitchFamily="50" charset="-128"/>
              </a:rPr>
              <a:t>曽祖父がガラ紡績発明の臥雲辰致</a:t>
            </a:r>
            <a:br>
              <a:rPr lang="ja-JP" altLang="en-US" b="0" i="0" dirty="0">
                <a:solidFill>
                  <a:srgbClr val="1F1F1F"/>
                </a:solidFill>
                <a:effectLst/>
                <a:latin typeface="メイリオ" panose="020B0604030504040204" pitchFamily="50" charset="-128"/>
                <a:ea typeface="メイリオ" panose="020B0604030504040204" pitchFamily="50" charset="-128"/>
              </a:rPr>
            </a:br>
            <a:r>
              <a:rPr lang="ja-JP" altLang="en-US" b="0" i="0" dirty="0">
                <a:solidFill>
                  <a:srgbClr val="1F1F1F"/>
                </a:solidFill>
                <a:effectLst/>
                <a:latin typeface="メイリオ" panose="020B0604030504040204" pitchFamily="50" charset="-128"/>
                <a:ea typeface="メイリオ" panose="020B0604030504040204" pitchFamily="50" charset="-128"/>
              </a:rPr>
              <a:t>家業は農機具製造のち土産品店</a:t>
            </a:r>
          </a:p>
          <a:p>
            <a:pPr algn="l"/>
            <a:r>
              <a:rPr lang="en-US" altLang="ja-JP" b="0" i="0" dirty="0">
                <a:solidFill>
                  <a:srgbClr val="1F1F1F"/>
                </a:solidFill>
                <a:effectLst/>
                <a:latin typeface="メイリオ" panose="020B0604030504040204" pitchFamily="50" charset="-128"/>
                <a:ea typeface="メイリオ" panose="020B0604030504040204" pitchFamily="50" charset="-128"/>
              </a:rPr>
              <a:t>1982</a:t>
            </a:r>
            <a:r>
              <a:rPr lang="ja-JP" altLang="en-US" b="0" i="0" dirty="0">
                <a:solidFill>
                  <a:srgbClr val="1F1F1F"/>
                </a:solidFill>
                <a:effectLst/>
                <a:latin typeface="メイリオ" panose="020B0604030504040204" pitchFamily="50" charset="-128"/>
                <a:ea typeface="メイリオ" panose="020B0604030504040204" pitchFamily="50" charset="-128"/>
              </a:rPr>
              <a:t>年松本深志高校卒業 野球漬けの高校</a:t>
            </a:r>
            <a:r>
              <a:rPr lang="en-US" altLang="ja-JP" b="0" i="0" dirty="0">
                <a:solidFill>
                  <a:srgbClr val="1F1F1F"/>
                </a:solidFill>
                <a:effectLst/>
                <a:latin typeface="メイリオ" panose="020B0604030504040204" pitchFamily="50" charset="-128"/>
                <a:ea typeface="メイリオ" panose="020B0604030504040204" pitchFamily="50" charset="-128"/>
              </a:rPr>
              <a:t>3</a:t>
            </a:r>
            <a:r>
              <a:rPr lang="ja-JP" altLang="en-US" b="0" i="0" dirty="0">
                <a:solidFill>
                  <a:srgbClr val="1F1F1F"/>
                </a:solidFill>
                <a:effectLst/>
                <a:latin typeface="メイリオ" panose="020B0604030504040204" pitchFamily="50" charset="-128"/>
                <a:ea typeface="メイリオ" panose="020B0604030504040204" pitchFamily="50" charset="-128"/>
              </a:rPr>
              <a:t>年間</a:t>
            </a:r>
          </a:p>
          <a:p>
            <a:pPr algn="l"/>
            <a:r>
              <a:rPr lang="en-US" altLang="ja-JP" b="0" i="0" dirty="0">
                <a:solidFill>
                  <a:srgbClr val="1F1F1F"/>
                </a:solidFill>
                <a:effectLst/>
                <a:latin typeface="メイリオ" panose="020B0604030504040204" pitchFamily="50" charset="-128"/>
                <a:ea typeface="メイリオ" panose="020B0604030504040204" pitchFamily="50" charset="-128"/>
              </a:rPr>
              <a:t>1988</a:t>
            </a:r>
            <a:r>
              <a:rPr lang="ja-JP" altLang="en-US" b="0" i="0" dirty="0">
                <a:solidFill>
                  <a:srgbClr val="1F1F1F"/>
                </a:solidFill>
                <a:effectLst/>
                <a:latin typeface="メイリオ" panose="020B0604030504040204" pitchFamily="50" charset="-128"/>
                <a:ea typeface="メイリオ" panose="020B0604030504040204" pitchFamily="50" charset="-128"/>
              </a:rPr>
              <a:t>年東京大学法学部卒業　ＮＨＫ入社</a:t>
            </a:r>
            <a:br>
              <a:rPr lang="ja-JP" altLang="en-US" b="0" i="0" dirty="0">
                <a:solidFill>
                  <a:srgbClr val="1F1F1F"/>
                </a:solidFill>
                <a:effectLst/>
                <a:latin typeface="メイリオ" panose="020B0604030504040204" pitchFamily="50" charset="-128"/>
                <a:ea typeface="メイリオ" panose="020B0604030504040204" pitchFamily="50" charset="-128"/>
              </a:rPr>
            </a:br>
            <a:r>
              <a:rPr lang="ja-JP" altLang="en-US" b="0" i="0" dirty="0">
                <a:solidFill>
                  <a:srgbClr val="1F1F1F"/>
                </a:solidFill>
                <a:effectLst/>
                <a:latin typeface="メイリオ" panose="020B0604030504040204" pitchFamily="50" charset="-128"/>
                <a:ea typeface="メイリオ" panose="020B0604030504040204" pitchFamily="50" charset="-128"/>
              </a:rPr>
              <a:t>新潟局で記者の仕事を身につけたのち、政治部に配属</a:t>
            </a:r>
            <a:br>
              <a:rPr lang="ja-JP" altLang="en-US" b="0" i="0" dirty="0">
                <a:solidFill>
                  <a:srgbClr val="1F1F1F"/>
                </a:solidFill>
                <a:effectLst/>
                <a:latin typeface="メイリオ" panose="020B0604030504040204" pitchFamily="50" charset="-128"/>
                <a:ea typeface="メイリオ" panose="020B0604030504040204" pitchFamily="50" charset="-128"/>
              </a:rPr>
            </a:br>
            <a:r>
              <a:rPr lang="ja-JP" altLang="en-US" b="0" i="0" dirty="0">
                <a:solidFill>
                  <a:srgbClr val="1F1F1F"/>
                </a:solidFill>
                <a:effectLst/>
                <a:latin typeface="メイリオ" panose="020B0604030504040204" pitchFamily="50" charset="-128"/>
                <a:ea typeface="メイリオ" panose="020B0604030504040204" pitchFamily="50" charset="-128"/>
              </a:rPr>
              <a:t>連合⇒社会党⇒自民党小渕派⇒内閣官房長官⇒外務省を担当</a:t>
            </a:r>
            <a:br>
              <a:rPr lang="ja-JP" altLang="en-US" b="0" i="0" dirty="0">
                <a:solidFill>
                  <a:srgbClr val="1F1F1F"/>
                </a:solidFill>
                <a:effectLst/>
                <a:latin typeface="メイリオ" panose="020B0604030504040204" pitchFamily="50" charset="-128"/>
                <a:ea typeface="メイリオ" panose="020B0604030504040204" pitchFamily="50" charset="-128"/>
              </a:rPr>
            </a:br>
            <a:r>
              <a:rPr lang="ja-JP" altLang="en-US" b="0" i="0" dirty="0">
                <a:solidFill>
                  <a:srgbClr val="1F1F1F"/>
                </a:solidFill>
                <a:effectLst/>
                <a:latin typeface="メイリオ" panose="020B0604030504040204" pitchFamily="50" charset="-128"/>
                <a:ea typeface="メイリオ" panose="020B0604030504040204" pitchFamily="50" charset="-128"/>
              </a:rPr>
              <a:t>政治部選挙デスク、遊軍プロジェクト長、解説委員等を務める</a:t>
            </a:r>
          </a:p>
        </p:txBody>
      </p:sp>
      <p:sp>
        <p:nvSpPr>
          <p:cNvPr id="10" name="タイトル 1">
            <a:extLst>
              <a:ext uri="{FF2B5EF4-FFF2-40B4-BE49-F238E27FC236}">
                <a16:creationId xmlns:a16="http://schemas.microsoft.com/office/drawing/2014/main" id="{DA349D7B-29D4-4612-98E6-9AB94E63CAA5}"/>
              </a:ext>
            </a:extLst>
          </p:cNvPr>
          <p:cNvSpPr txBox="1">
            <a:spLocks/>
          </p:cNvSpPr>
          <p:nvPr/>
        </p:nvSpPr>
        <p:spPr>
          <a:xfrm>
            <a:off x="2555776" y="3665673"/>
            <a:ext cx="3205956" cy="80620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800" dirty="0"/>
              <a:t>松本市　副市長</a:t>
            </a:r>
            <a:endParaRPr lang="en-US" altLang="ja-JP" sz="2800" dirty="0"/>
          </a:p>
          <a:p>
            <a:pPr algn="l" fontAlgn="auto">
              <a:spcAft>
                <a:spcPts val="0"/>
              </a:spcAft>
            </a:pPr>
            <a:r>
              <a:rPr lang="ja-JP" altLang="en-US" sz="2400" dirty="0"/>
              <a:t>　　宮之本　伸</a:t>
            </a:r>
          </a:p>
        </p:txBody>
      </p:sp>
      <p:sp>
        <p:nvSpPr>
          <p:cNvPr id="12" name="テキスト ボックス 11">
            <a:extLst>
              <a:ext uri="{FF2B5EF4-FFF2-40B4-BE49-F238E27FC236}">
                <a16:creationId xmlns:a16="http://schemas.microsoft.com/office/drawing/2014/main" id="{316214B3-9118-41C6-84E3-2A9611FC46F8}"/>
              </a:ext>
            </a:extLst>
          </p:cNvPr>
          <p:cNvSpPr txBox="1"/>
          <p:nvPr/>
        </p:nvSpPr>
        <p:spPr bwMode="auto">
          <a:xfrm>
            <a:off x="2449364" y="800661"/>
            <a:ext cx="3022228" cy="461665"/>
          </a:xfrm>
          <a:prstGeom prst="rect">
            <a:avLst/>
          </a:prstGeom>
          <a:noFill/>
          <a:ln w="9525">
            <a:noFill/>
            <a:miter lim="800000"/>
            <a:headEnd/>
            <a:tailEnd/>
          </a:ln>
        </p:spPr>
        <p:txBody>
          <a:bodyPr wrap="square">
            <a:spAutoFit/>
          </a:bodyPr>
          <a:lstStyle/>
          <a:p>
            <a:pPr algn="l"/>
            <a:r>
              <a:rPr lang="ja-JP" altLang="en-US" sz="2400" b="1" i="0" dirty="0">
                <a:solidFill>
                  <a:srgbClr val="1F1F1F"/>
                </a:solidFill>
                <a:effectLst/>
                <a:latin typeface="メイリオ" panose="020B0604030504040204" pitchFamily="50" charset="-128"/>
                <a:ea typeface="メイリオ" panose="020B0604030504040204" pitchFamily="50" charset="-128"/>
              </a:rPr>
              <a:t>臥雲</a:t>
            </a:r>
            <a:r>
              <a:rPr lang="ja-JP" altLang="en-US" sz="2400" b="0" i="0" dirty="0">
                <a:solidFill>
                  <a:srgbClr val="1F1F1F"/>
                </a:solidFill>
                <a:effectLst/>
                <a:latin typeface="メイリオ" panose="020B0604030504040204" pitchFamily="50" charset="-128"/>
                <a:ea typeface="メイリオ" panose="020B0604030504040204" pitchFamily="50" charset="-128"/>
              </a:rPr>
              <a:t>　</a:t>
            </a:r>
            <a:r>
              <a:rPr lang="ja-JP" altLang="en-US" sz="2400" b="1" i="0" dirty="0">
                <a:solidFill>
                  <a:srgbClr val="1F1F1F"/>
                </a:solidFill>
                <a:effectLst/>
                <a:latin typeface="メイリオ" panose="020B0604030504040204" pitchFamily="50" charset="-128"/>
                <a:ea typeface="メイリオ" panose="020B0604030504040204" pitchFamily="50" charset="-128"/>
              </a:rPr>
              <a:t>義尚</a:t>
            </a:r>
            <a:endParaRPr lang="ja-JP" altLang="en-US" sz="2400" dirty="0"/>
          </a:p>
        </p:txBody>
      </p:sp>
      <p:sp>
        <p:nvSpPr>
          <p:cNvPr id="9" name="テキスト ボックス 8">
            <a:extLst>
              <a:ext uri="{FF2B5EF4-FFF2-40B4-BE49-F238E27FC236}">
                <a16:creationId xmlns:a16="http://schemas.microsoft.com/office/drawing/2014/main" id="{662B4C93-1033-450E-8ADB-1427EEC672EE}"/>
              </a:ext>
            </a:extLst>
          </p:cNvPr>
          <p:cNvSpPr txBox="1"/>
          <p:nvPr/>
        </p:nvSpPr>
        <p:spPr bwMode="auto">
          <a:xfrm>
            <a:off x="2448725" y="4471880"/>
            <a:ext cx="6624736" cy="1754326"/>
          </a:xfrm>
          <a:prstGeom prst="rect">
            <a:avLst/>
          </a:prstGeom>
          <a:noFill/>
          <a:ln w="9525">
            <a:noFill/>
            <a:miter lim="800000"/>
            <a:headEnd/>
            <a:tailEnd/>
          </a:ln>
        </p:spPr>
        <p:txBody>
          <a:bodyPr wrap="square">
            <a:spAutoFit/>
          </a:bodyPr>
          <a:lstStyle/>
          <a:p>
            <a:pPr algn="l"/>
            <a:r>
              <a:rPr lang="en-US" altLang="ja-JP" dirty="0">
                <a:solidFill>
                  <a:srgbClr val="000000"/>
                </a:solidFill>
                <a:latin typeface="Meiryo" panose="020B0604030504040204" pitchFamily="50" charset="-128"/>
                <a:ea typeface="Meiryo" panose="020B0604030504040204" pitchFamily="50" charset="-128"/>
              </a:rPr>
              <a:t>1965</a:t>
            </a:r>
            <a:r>
              <a:rPr lang="ja-JP" altLang="en-US" b="0" i="0" dirty="0">
                <a:solidFill>
                  <a:srgbClr val="000000"/>
                </a:solidFill>
                <a:effectLst/>
                <a:latin typeface="Meiryo" panose="020B0604030504040204" pitchFamily="50" charset="-128"/>
                <a:ea typeface="Meiryo" panose="020B0604030504040204" pitchFamily="50" charset="-128"/>
              </a:rPr>
              <a:t>年生まれ、</a:t>
            </a:r>
            <a:r>
              <a:rPr lang="en-US" altLang="ja-JP" b="0" i="0" dirty="0">
                <a:solidFill>
                  <a:srgbClr val="000000"/>
                </a:solidFill>
                <a:effectLst/>
                <a:latin typeface="Meiryo" panose="020B0604030504040204" pitchFamily="50" charset="-128"/>
                <a:ea typeface="Meiryo" panose="020B0604030504040204" pitchFamily="50" charset="-128"/>
              </a:rPr>
              <a:t>55</a:t>
            </a:r>
            <a:r>
              <a:rPr lang="ja-JP" altLang="en-US" b="0" i="0" dirty="0">
                <a:solidFill>
                  <a:srgbClr val="000000"/>
                </a:solidFill>
                <a:effectLst/>
                <a:latin typeface="Meiryo" panose="020B0604030504040204" pitchFamily="50" charset="-128"/>
                <a:ea typeface="Meiryo" panose="020B0604030504040204" pitchFamily="50" charset="-128"/>
              </a:rPr>
              <a:t>歳。</a:t>
            </a:r>
            <a:r>
              <a:rPr lang="ja-JP" altLang="en-US" dirty="0">
                <a:solidFill>
                  <a:srgbClr val="000000"/>
                </a:solidFill>
                <a:latin typeface="Meiryo" panose="020B0604030504040204" pitchFamily="50" charset="-128"/>
                <a:ea typeface="Meiryo" panose="020B0604030504040204" pitchFamily="50" charset="-128"/>
              </a:rPr>
              <a:t>信州新町出身</a:t>
            </a:r>
            <a:endParaRPr lang="en-US" altLang="ja-JP" dirty="0">
              <a:solidFill>
                <a:srgbClr val="000000"/>
              </a:solidFill>
              <a:latin typeface="Meiryo" panose="020B0604030504040204" pitchFamily="50" charset="-128"/>
              <a:ea typeface="Meiryo" panose="020B0604030504040204" pitchFamily="50" charset="-128"/>
            </a:endParaRPr>
          </a:p>
          <a:p>
            <a:pPr algn="l"/>
            <a:r>
              <a:rPr lang="ja-JP" altLang="en-US" b="0" i="0" dirty="0">
                <a:solidFill>
                  <a:srgbClr val="000000"/>
                </a:solidFill>
                <a:effectLst/>
                <a:latin typeface="Meiryo" panose="020B0604030504040204" pitchFamily="50" charset="-128"/>
                <a:ea typeface="Meiryo" panose="020B0604030504040204" pitchFamily="50" charset="-128"/>
              </a:rPr>
              <a:t>東京大学農学部卒業　</a:t>
            </a:r>
            <a:endParaRPr lang="en-US" altLang="ja-JP" b="0" i="0" dirty="0">
              <a:solidFill>
                <a:srgbClr val="000000"/>
              </a:solidFill>
              <a:effectLst/>
              <a:latin typeface="Meiryo" panose="020B0604030504040204" pitchFamily="50" charset="-128"/>
              <a:ea typeface="Meiryo" panose="020B0604030504040204" pitchFamily="50" charset="-128"/>
            </a:endParaRPr>
          </a:p>
          <a:p>
            <a:pPr algn="l"/>
            <a:r>
              <a:rPr lang="ja-JP" altLang="en-US" b="0" i="0" dirty="0">
                <a:solidFill>
                  <a:srgbClr val="000000"/>
                </a:solidFill>
                <a:effectLst/>
                <a:latin typeface="Meiryo" panose="020B0604030504040204" pitchFamily="50" charset="-128"/>
                <a:ea typeface="Meiryo" panose="020B0604030504040204" pitchFamily="50" charset="-128"/>
              </a:rPr>
              <a:t>日本電信電話（現</a:t>
            </a:r>
            <a:r>
              <a:rPr lang="en-US" altLang="ja-JP" b="0" i="0" dirty="0">
                <a:solidFill>
                  <a:srgbClr val="000000"/>
                </a:solidFill>
                <a:effectLst/>
                <a:latin typeface="Meiryo" panose="020B0604030504040204" pitchFamily="50" charset="-128"/>
                <a:ea typeface="Meiryo" panose="020B0604030504040204" pitchFamily="50" charset="-128"/>
              </a:rPr>
              <a:t>NTT</a:t>
            </a:r>
            <a:r>
              <a:rPr lang="ja-JP" altLang="en-US" b="0" i="0" dirty="0">
                <a:solidFill>
                  <a:srgbClr val="000000"/>
                </a:solidFill>
                <a:effectLst/>
                <a:latin typeface="Meiryo" panose="020B0604030504040204" pitchFamily="50" charset="-128"/>
                <a:ea typeface="Meiryo" panose="020B0604030504040204" pitchFamily="50" charset="-128"/>
              </a:rPr>
              <a:t>）入社、英国、インド現地法人社長歴任</a:t>
            </a:r>
            <a:endParaRPr lang="en-US" altLang="ja-JP" b="0" i="0" dirty="0">
              <a:solidFill>
                <a:srgbClr val="000000"/>
              </a:solidFill>
              <a:effectLst/>
              <a:latin typeface="Meiryo" panose="020B0604030504040204" pitchFamily="50" charset="-128"/>
              <a:ea typeface="Meiryo" panose="020B0604030504040204" pitchFamily="50" charset="-128"/>
            </a:endParaRPr>
          </a:p>
          <a:p>
            <a:pPr algn="l"/>
            <a:r>
              <a:rPr lang="ja-JP" altLang="en-US" dirty="0">
                <a:solidFill>
                  <a:srgbClr val="000000"/>
                </a:solidFill>
                <a:latin typeface="Meiryo" panose="020B0604030504040204" pitchFamily="50" charset="-128"/>
                <a:ea typeface="Meiryo" panose="020B0604030504040204" pitchFamily="50" charset="-128"/>
              </a:rPr>
              <a:t>デジタル技術</a:t>
            </a:r>
            <a:r>
              <a:rPr lang="en-US" altLang="ja-JP" dirty="0">
                <a:solidFill>
                  <a:srgbClr val="000000"/>
                </a:solidFill>
                <a:latin typeface="Meiryo" panose="020B0604030504040204" pitchFamily="50" charset="-128"/>
                <a:ea typeface="Meiryo" panose="020B0604030504040204" pitchFamily="50" charset="-128"/>
              </a:rPr>
              <a:t>DX</a:t>
            </a:r>
            <a:r>
              <a:rPr lang="ja-JP" altLang="en-US" dirty="0">
                <a:solidFill>
                  <a:srgbClr val="000000"/>
                </a:solidFill>
                <a:latin typeface="Meiryo" panose="020B0604030504040204" pitchFamily="50" charset="-128"/>
                <a:ea typeface="Meiryo" panose="020B0604030504040204" pitchFamily="50" charset="-128"/>
              </a:rPr>
              <a:t>を推進する。情報通信技術、</a:t>
            </a:r>
            <a:r>
              <a:rPr lang="en-US" altLang="ja-JP" dirty="0">
                <a:solidFill>
                  <a:srgbClr val="000000"/>
                </a:solidFill>
                <a:latin typeface="Meiryo" panose="020B0604030504040204" pitchFamily="50" charset="-128"/>
                <a:ea typeface="Meiryo" panose="020B0604030504040204" pitchFamily="50" charset="-128"/>
              </a:rPr>
              <a:t>IT</a:t>
            </a:r>
            <a:r>
              <a:rPr lang="ja-JP" altLang="en-US" dirty="0">
                <a:solidFill>
                  <a:srgbClr val="000000"/>
                </a:solidFill>
                <a:latin typeface="Meiryo" panose="020B0604030504040204" pitchFamily="50" charset="-128"/>
                <a:ea typeface="Meiryo" panose="020B0604030504040204" pitchFamily="50" charset="-128"/>
              </a:rPr>
              <a:t>分野に精通</a:t>
            </a:r>
            <a:endParaRPr lang="en-US" altLang="ja-JP" dirty="0">
              <a:solidFill>
                <a:srgbClr val="000000"/>
              </a:solidFill>
              <a:latin typeface="Meiryo" panose="020B0604030504040204" pitchFamily="50" charset="-128"/>
              <a:ea typeface="Meiryo" panose="020B0604030504040204" pitchFamily="50" charset="-128"/>
            </a:endParaRPr>
          </a:p>
          <a:p>
            <a:pPr algn="l"/>
            <a:r>
              <a:rPr lang="ja-JP" altLang="en-US" b="0" i="0" dirty="0">
                <a:solidFill>
                  <a:srgbClr val="000000"/>
                </a:solidFill>
                <a:effectLst/>
                <a:latin typeface="Meiryo" panose="020B0604030504040204" pitchFamily="50" charset="-128"/>
                <a:ea typeface="Meiryo" panose="020B0604030504040204" pitchFamily="50" charset="-128"/>
              </a:rPr>
              <a:t>民間の発想や国際的視野</a:t>
            </a:r>
            <a:endParaRPr lang="en-US" altLang="ja-JP" b="0" i="0" dirty="0">
              <a:solidFill>
                <a:srgbClr val="000000"/>
              </a:solidFill>
              <a:effectLst/>
              <a:latin typeface="Meiryo" panose="020B0604030504040204" pitchFamily="50" charset="-128"/>
              <a:ea typeface="Meiryo" panose="020B0604030504040204" pitchFamily="50" charset="-128"/>
            </a:endParaRPr>
          </a:p>
          <a:p>
            <a:pPr algn="l"/>
            <a:r>
              <a:rPr lang="ja-JP" altLang="en-US" dirty="0">
                <a:solidFill>
                  <a:srgbClr val="000000"/>
                </a:solidFill>
                <a:latin typeface="Meiryo" panose="020B0604030504040204" pitchFamily="50" charset="-128"/>
                <a:ea typeface="Meiryo" panose="020B0604030504040204" pitchFamily="50" charset="-128"/>
              </a:rPr>
              <a:t>目に見える成果、経験を活かして産業振興を狙う</a:t>
            </a:r>
            <a:endParaRPr lang="ja-JP" altLang="en-US" b="0" i="0" dirty="0">
              <a:solidFill>
                <a:srgbClr val="1F1F1F"/>
              </a:solidFill>
              <a:effectLst/>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5175C0C5-2C74-4742-A375-DE4D491A2199}"/>
              </a:ext>
            </a:extLst>
          </p:cNvPr>
          <p:cNvSpPr/>
          <p:nvPr/>
        </p:nvSpPr>
        <p:spPr>
          <a:xfrm>
            <a:off x="539551" y="3789040"/>
            <a:ext cx="1547211" cy="2567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画像</a:t>
            </a:r>
          </a:p>
        </p:txBody>
      </p:sp>
      <p:pic>
        <p:nvPicPr>
          <p:cNvPr id="3" name="図 2">
            <a:extLst>
              <a:ext uri="{FF2B5EF4-FFF2-40B4-BE49-F238E27FC236}">
                <a16:creationId xmlns:a16="http://schemas.microsoft.com/office/drawing/2014/main" id="{AF8803D0-0E8E-4BAE-91A5-9FDA32585A7F}"/>
              </a:ext>
            </a:extLst>
          </p:cNvPr>
          <p:cNvPicPr>
            <a:picLocks noChangeAspect="1"/>
          </p:cNvPicPr>
          <p:nvPr/>
        </p:nvPicPr>
        <p:blipFill>
          <a:blip r:embed="rId5"/>
          <a:stretch>
            <a:fillRect/>
          </a:stretch>
        </p:blipFill>
        <p:spPr>
          <a:xfrm>
            <a:off x="467545" y="4058895"/>
            <a:ext cx="1822944" cy="2162547"/>
          </a:xfrm>
          <a:prstGeom prst="rect">
            <a:avLst/>
          </a:prstGeom>
        </p:spPr>
      </p:pic>
    </p:spTree>
    <p:extLst>
      <p:ext uri="{BB962C8B-B14F-4D97-AF65-F5344CB8AC3E}">
        <p14:creationId xmlns:p14="http://schemas.microsoft.com/office/powerpoint/2010/main" val="376556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519954A3-9DFD-4C44-94BA-B95130A3BA1C}" type="slidenum">
              <a:rPr lang="en-US" smtClean="0"/>
              <a:pPr/>
              <a:t>4</a:t>
            </a:fld>
            <a:endParaRPr lang="en-US" dirty="0"/>
          </a:p>
        </p:txBody>
      </p:sp>
      <p:pic>
        <p:nvPicPr>
          <p:cNvPr id="5" name="図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3927" y="5257940"/>
            <a:ext cx="1212516" cy="1043327"/>
          </a:xfrm>
          <a:prstGeom prst="rect">
            <a:avLst/>
          </a:prstGeom>
        </p:spPr>
      </p:pic>
      <p:pic>
        <p:nvPicPr>
          <p:cNvPr id="6" name="図 5"/>
          <p:cNvPicPr>
            <a:picLocks noChangeAspect="1"/>
          </p:cNvPicPr>
          <p:nvPr/>
        </p:nvPicPr>
        <p:blipFill>
          <a:blip r:embed="rId3"/>
          <a:stretch>
            <a:fillRect/>
          </a:stretch>
        </p:blipFill>
        <p:spPr>
          <a:xfrm>
            <a:off x="7654221" y="332656"/>
            <a:ext cx="1207869" cy="1296144"/>
          </a:xfrm>
          <a:prstGeom prst="rect">
            <a:avLst/>
          </a:prstGeom>
        </p:spPr>
      </p:pic>
      <p:pic>
        <p:nvPicPr>
          <p:cNvPr id="1028" name="Picture 4">
            <a:extLst>
              <a:ext uri="{FF2B5EF4-FFF2-40B4-BE49-F238E27FC236}">
                <a16:creationId xmlns:a16="http://schemas.microsoft.com/office/drawing/2014/main" id="{799CD317-EFB4-4A5C-AE72-23E668EB6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87" y="980728"/>
            <a:ext cx="1918995" cy="2520280"/>
          </a:xfrm>
          <a:prstGeom prst="rect">
            <a:avLst/>
          </a:prstGeom>
          <a:noFill/>
          <a:extLst>
            <a:ext uri="{909E8E84-426E-40DD-AFC4-6F175D3DCCD1}">
              <a14:hiddenFill xmlns:a14="http://schemas.microsoft.com/office/drawing/2010/main">
                <a:solidFill>
                  <a:srgbClr val="FFFFFF"/>
                </a:solidFill>
              </a14:hiddenFill>
            </a:ext>
          </a:extLst>
        </p:spPr>
      </p:pic>
      <p:sp>
        <p:nvSpPr>
          <p:cNvPr id="10" name="タイトル 1">
            <a:extLst>
              <a:ext uri="{FF2B5EF4-FFF2-40B4-BE49-F238E27FC236}">
                <a16:creationId xmlns:a16="http://schemas.microsoft.com/office/drawing/2014/main" id="{DA349D7B-29D4-4612-98E6-9AB94E63CAA5}"/>
              </a:ext>
            </a:extLst>
          </p:cNvPr>
          <p:cNvSpPr txBox="1">
            <a:spLocks/>
          </p:cNvSpPr>
          <p:nvPr/>
        </p:nvSpPr>
        <p:spPr>
          <a:xfrm>
            <a:off x="3203848" y="1052736"/>
            <a:ext cx="3205956" cy="80620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800" dirty="0"/>
              <a:t>松本市　前市長</a:t>
            </a:r>
            <a:endParaRPr lang="en-US" altLang="ja-JP" sz="2800" dirty="0"/>
          </a:p>
          <a:p>
            <a:pPr algn="l" fontAlgn="auto">
              <a:spcAft>
                <a:spcPts val="0"/>
              </a:spcAft>
            </a:pPr>
            <a:r>
              <a:rPr lang="ja-JP" altLang="en-US" sz="2400" dirty="0"/>
              <a:t>　　菅谷　昭</a:t>
            </a:r>
          </a:p>
        </p:txBody>
      </p:sp>
      <p:sp>
        <p:nvSpPr>
          <p:cNvPr id="9" name="テキスト ボックス 8">
            <a:extLst>
              <a:ext uri="{FF2B5EF4-FFF2-40B4-BE49-F238E27FC236}">
                <a16:creationId xmlns:a16="http://schemas.microsoft.com/office/drawing/2014/main" id="{662B4C93-1033-450E-8ADB-1427EEC672EE}"/>
              </a:ext>
            </a:extLst>
          </p:cNvPr>
          <p:cNvSpPr txBox="1"/>
          <p:nvPr/>
        </p:nvSpPr>
        <p:spPr bwMode="auto">
          <a:xfrm>
            <a:off x="2495019" y="2420888"/>
            <a:ext cx="6624736" cy="2308324"/>
          </a:xfrm>
          <a:prstGeom prst="rect">
            <a:avLst/>
          </a:prstGeom>
          <a:noFill/>
          <a:ln w="9525">
            <a:noFill/>
            <a:miter lim="800000"/>
            <a:headEnd/>
            <a:tailEnd/>
          </a:ln>
        </p:spPr>
        <p:txBody>
          <a:bodyPr wrap="square">
            <a:spAutoFit/>
          </a:bodyPr>
          <a:lstStyle/>
          <a:p>
            <a:pPr algn="l"/>
            <a:r>
              <a:rPr lang="en-US" altLang="ja-JP" dirty="0">
                <a:solidFill>
                  <a:srgbClr val="000000"/>
                </a:solidFill>
                <a:latin typeface="Meiryo" panose="020B0604030504040204" pitchFamily="50" charset="-128"/>
                <a:ea typeface="Meiryo" panose="020B0604030504040204" pitchFamily="50" charset="-128"/>
              </a:rPr>
              <a:t>1943</a:t>
            </a:r>
            <a:r>
              <a:rPr lang="ja-JP" altLang="en-US" b="0" i="0" dirty="0">
                <a:solidFill>
                  <a:srgbClr val="000000"/>
                </a:solidFill>
                <a:effectLst/>
                <a:latin typeface="Meiryo" panose="020B0604030504040204" pitchFamily="50" charset="-128"/>
                <a:ea typeface="Meiryo" panose="020B0604030504040204" pitchFamily="50" charset="-128"/>
              </a:rPr>
              <a:t>年生まれ。信州大学医学部卒、専門は内分泌外科。</a:t>
            </a:r>
            <a:endParaRPr lang="en-US" altLang="ja-JP" b="0" i="0" dirty="0">
              <a:solidFill>
                <a:srgbClr val="000000"/>
              </a:solidFill>
              <a:effectLst/>
              <a:latin typeface="Meiryo" panose="020B0604030504040204" pitchFamily="50" charset="-128"/>
              <a:ea typeface="Meiryo" panose="020B0604030504040204" pitchFamily="50" charset="-128"/>
            </a:endParaRPr>
          </a:p>
          <a:p>
            <a:pPr algn="l"/>
            <a:r>
              <a:rPr lang="en-US" altLang="ja-JP" dirty="0">
                <a:solidFill>
                  <a:srgbClr val="000000"/>
                </a:solidFill>
                <a:latin typeface="Meiryo" panose="020B0604030504040204" pitchFamily="50" charset="-128"/>
                <a:ea typeface="Meiryo" panose="020B0604030504040204" pitchFamily="50" charset="-128"/>
              </a:rPr>
              <a:t>1991</a:t>
            </a:r>
            <a:r>
              <a:rPr lang="ja-JP" altLang="en-US" dirty="0">
                <a:solidFill>
                  <a:srgbClr val="000000"/>
                </a:solidFill>
                <a:latin typeface="Meiryo" panose="020B0604030504040204" pitchFamily="50" charset="-128"/>
                <a:ea typeface="Meiryo" panose="020B0604030504040204" pitchFamily="50" charset="-128"/>
              </a:rPr>
              <a:t>年チェルノブイリ原子力発電事故以来、幾度となく</a:t>
            </a:r>
            <a:r>
              <a:rPr lang="ja-JP" altLang="en-US" b="0" i="0" dirty="0">
                <a:solidFill>
                  <a:srgbClr val="000000"/>
                </a:solidFill>
                <a:effectLst/>
                <a:latin typeface="Meiryo" panose="020B0604030504040204" pitchFamily="50" charset="-128"/>
                <a:ea typeface="Meiryo" panose="020B0604030504040204" pitchFamily="50" charset="-128"/>
              </a:rPr>
              <a:t>ベラルーシ共和国の国立がんセンターで医療支援活動従事</a:t>
            </a:r>
            <a:endParaRPr lang="en-US" altLang="ja-JP" b="0" i="0" dirty="0">
              <a:solidFill>
                <a:srgbClr val="000000"/>
              </a:solidFill>
              <a:effectLst/>
              <a:latin typeface="Meiryo" panose="020B0604030504040204" pitchFamily="50" charset="-128"/>
              <a:ea typeface="Meiryo" panose="020B0604030504040204" pitchFamily="50" charset="-128"/>
            </a:endParaRPr>
          </a:p>
          <a:p>
            <a:pPr algn="l"/>
            <a:r>
              <a:rPr lang="en-US" altLang="ja-JP" b="0" i="0" dirty="0">
                <a:solidFill>
                  <a:srgbClr val="000000"/>
                </a:solidFill>
                <a:effectLst/>
                <a:latin typeface="Meiryo" panose="020B0604030504040204" pitchFamily="50" charset="-128"/>
                <a:ea typeface="Meiryo" panose="020B0604030504040204" pitchFamily="50" charset="-128"/>
              </a:rPr>
              <a:t>2001</a:t>
            </a:r>
            <a:r>
              <a:rPr lang="ja-JP" altLang="en-US" b="0" i="0" dirty="0">
                <a:solidFill>
                  <a:srgbClr val="000000"/>
                </a:solidFill>
                <a:effectLst/>
                <a:latin typeface="Meiryo" panose="020B0604030504040204" pitchFamily="50" charset="-128"/>
                <a:ea typeface="Meiryo" panose="020B0604030504040204" pitchFamily="50" charset="-128"/>
              </a:rPr>
              <a:t>年</a:t>
            </a:r>
            <a:r>
              <a:rPr lang="en-US" altLang="ja-JP" b="0" i="0" dirty="0">
                <a:solidFill>
                  <a:srgbClr val="000000"/>
                </a:solidFill>
                <a:effectLst/>
                <a:latin typeface="Meiryo" panose="020B0604030504040204" pitchFamily="50" charset="-128"/>
                <a:ea typeface="Meiryo" panose="020B0604030504040204" pitchFamily="50" charset="-128"/>
              </a:rPr>
              <a:t>12</a:t>
            </a:r>
            <a:r>
              <a:rPr lang="ja-JP" altLang="en-US" b="0" i="0" dirty="0">
                <a:solidFill>
                  <a:srgbClr val="000000"/>
                </a:solidFill>
                <a:effectLst/>
                <a:latin typeface="Meiryo" panose="020B0604030504040204" pitchFamily="50" charset="-128"/>
                <a:ea typeface="Meiryo" panose="020B0604030504040204" pitchFamily="50" charset="-128"/>
              </a:rPr>
              <a:t>月、長野県衛生部に勤務。</a:t>
            </a:r>
            <a:r>
              <a:rPr lang="en-US" altLang="ja-JP" b="0" i="0" dirty="0">
                <a:solidFill>
                  <a:srgbClr val="000000"/>
                </a:solidFill>
                <a:effectLst/>
                <a:latin typeface="Meiryo" panose="020B0604030504040204" pitchFamily="50" charset="-128"/>
                <a:ea typeface="Meiryo" panose="020B0604030504040204" pitchFamily="50" charset="-128"/>
              </a:rPr>
              <a:t>2003</a:t>
            </a:r>
            <a:r>
              <a:rPr lang="ja-JP" altLang="en-US" b="0" i="0" dirty="0">
                <a:solidFill>
                  <a:srgbClr val="000000"/>
                </a:solidFill>
                <a:effectLst/>
                <a:latin typeface="Meiryo" panose="020B0604030504040204" pitchFamily="50" charset="-128"/>
                <a:ea typeface="Meiryo" panose="020B0604030504040204" pitchFamily="50" charset="-128"/>
              </a:rPr>
              <a:t>年５月「ＮＨＫ・プロジェクトＸ」で紹介される</a:t>
            </a:r>
            <a:endParaRPr lang="en-US" altLang="ja-JP" b="0" i="0" dirty="0">
              <a:solidFill>
                <a:srgbClr val="000000"/>
              </a:solidFill>
              <a:effectLst/>
              <a:latin typeface="Meiryo" panose="020B0604030504040204" pitchFamily="50" charset="-128"/>
              <a:ea typeface="Meiryo" panose="020B0604030504040204" pitchFamily="50" charset="-128"/>
            </a:endParaRPr>
          </a:p>
          <a:p>
            <a:pPr algn="l"/>
            <a:r>
              <a:rPr lang="en-US" altLang="zh-TW" b="0" i="0" dirty="0">
                <a:solidFill>
                  <a:srgbClr val="000000"/>
                </a:solidFill>
                <a:effectLst/>
                <a:latin typeface="Meiryo" panose="020B0604030504040204" pitchFamily="50" charset="-128"/>
                <a:ea typeface="Meiryo" panose="020B0604030504040204" pitchFamily="50" charset="-128"/>
              </a:rPr>
              <a:t>2004</a:t>
            </a:r>
            <a:r>
              <a:rPr lang="zh-TW" altLang="en-US" b="0" i="0" dirty="0">
                <a:solidFill>
                  <a:srgbClr val="000000"/>
                </a:solidFill>
                <a:effectLst/>
                <a:latin typeface="Meiryo" panose="020B0604030504040204" pitchFamily="50" charset="-128"/>
                <a:ea typeface="Meiryo" panose="020B0604030504040204" pitchFamily="50" charset="-128"/>
              </a:rPr>
              <a:t>年３月松本市長就任。</a:t>
            </a:r>
            <a:endParaRPr lang="en-US" altLang="zh-TW" b="0" i="0" dirty="0">
              <a:solidFill>
                <a:srgbClr val="000000"/>
              </a:solidFill>
              <a:effectLst/>
              <a:latin typeface="Meiryo" panose="020B0604030504040204" pitchFamily="50" charset="-128"/>
              <a:ea typeface="Meiryo" panose="020B0604030504040204" pitchFamily="50" charset="-128"/>
            </a:endParaRPr>
          </a:p>
          <a:p>
            <a:pPr algn="l"/>
            <a:r>
              <a:rPr lang="ja-JP" altLang="en-US" dirty="0">
                <a:solidFill>
                  <a:srgbClr val="000000"/>
                </a:solidFill>
                <a:latin typeface="Meiryo" panose="020B0604030504040204" pitchFamily="50" charset="-128"/>
                <a:ea typeface="Meiryo" panose="020B0604030504040204" pitchFamily="50" charset="-128"/>
              </a:rPr>
              <a:t>「健康寿命延伸都市松本」を宣言。</a:t>
            </a:r>
            <a:r>
              <a:rPr lang="en-US" altLang="ja-JP" dirty="0">
                <a:solidFill>
                  <a:srgbClr val="000000"/>
                </a:solidFill>
                <a:latin typeface="Meiryo" panose="020B0604030504040204" pitchFamily="50" charset="-128"/>
                <a:ea typeface="Meiryo" panose="020B0604030504040204" pitchFamily="50" charset="-128"/>
              </a:rPr>
              <a:t>4</a:t>
            </a:r>
            <a:r>
              <a:rPr lang="ja-JP" altLang="en-US" dirty="0">
                <a:solidFill>
                  <a:srgbClr val="000000"/>
                </a:solidFill>
                <a:latin typeface="Meiryo" panose="020B0604030504040204" pitchFamily="50" charset="-128"/>
                <a:ea typeface="Meiryo" panose="020B0604030504040204" pitchFamily="50" charset="-128"/>
              </a:rPr>
              <a:t>期</a:t>
            </a:r>
            <a:r>
              <a:rPr lang="en-US" altLang="ja-JP" dirty="0">
                <a:solidFill>
                  <a:srgbClr val="000000"/>
                </a:solidFill>
                <a:latin typeface="Meiryo" panose="020B0604030504040204" pitchFamily="50" charset="-128"/>
                <a:ea typeface="Meiryo" panose="020B0604030504040204" pitchFamily="50" charset="-128"/>
              </a:rPr>
              <a:t>16</a:t>
            </a:r>
            <a:r>
              <a:rPr lang="ja-JP" altLang="en-US" dirty="0">
                <a:solidFill>
                  <a:srgbClr val="000000"/>
                </a:solidFill>
                <a:latin typeface="Meiryo" panose="020B0604030504040204" pitchFamily="50" charset="-128"/>
                <a:ea typeface="Meiryo" panose="020B0604030504040204" pitchFamily="50" charset="-128"/>
              </a:rPr>
              <a:t>年。</a:t>
            </a:r>
            <a:endParaRPr lang="en-US" altLang="ja-JP" dirty="0">
              <a:solidFill>
                <a:srgbClr val="000000"/>
              </a:solidFill>
              <a:latin typeface="Meiryo" panose="020B0604030504040204" pitchFamily="50" charset="-128"/>
              <a:ea typeface="Meiryo" panose="020B0604030504040204" pitchFamily="50" charset="-128"/>
            </a:endParaRPr>
          </a:p>
          <a:p>
            <a:pPr algn="l"/>
            <a:r>
              <a:rPr lang="en-US" altLang="ja-JP" b="0" i="0" dirty="0">
                <a:solidFill>
                  <a:srgbClr val="222222"/>
                </a:solidFill>
                <a:effectLst/>
                <a:latin typeface="arial" panose="020B0604020202020204" pitchFamily="34" charset="0"/>
              </a:rPr>
              <a:t>30</a:t>
            </a:r>
            <a:r>
              <a:rPr lang="ja-JP" altLang="en-US" b="0" i="0" dirty="0">
                <a:solidFill>
                  <a:srgbClr val="222222"/>
                </a:solidFill>
                <a:effectLst/>
                <a:latin typeface="arial" panose="020B0604020202020204" pitchFamily="34" charset="0"/>
              </a:rPr>
              <a:t>・</a:t>
            </a:r>
            <a:r>
              <a:rPr lang="en-US" altLang="ja-JP" b="0" i="0" dirty="0">
                <a:solidFill>
                  <a:srgbClr val="222222"/>
                </a:solidFill>
                <a:effectLst/>
                <a:latin typeface="arial" panose="020B0604020202020204" pitchFamily="34" charset="0"/>
              </a:rPr>
              <a:t>10</a:t>
            </a:r>
            <a:r>
              <a:rPr lang="ja-JP" altLang="en-US" i="0" dirty="0">
                <a:solidFill>
                  <a:srgbClr val="222222"/>
                </a:solidFill>
                <a:effectLst/>
                <a:latin typeface="arial" panose="020B0604020202020204" pitchFamily="34" charset="0"/>
              </a:rPr>
              <a:t>運動</a:t>
            </a:r>
            <a:r>
              <a:rPr lang="ja-JP" altLang="en-US" b="0" i="0" dirty="0">
                <a:solidFill>
                  <a:srgbClr val="222222"/>
                </a:solidFill>
                <a:effectLst/>
                <a:latin typeface="arial" panose="020B0604020202020204" pitchFamily="34" charset="0"/>
              </a:rPr>
              <a:t>を提唱し話題となる。健康産業を重視。</a:t>
            </a:r>
            <a:endParaRPr lang="ja-JP" altLang="en-US" b="0" i="0" dirty="0">
              <a:solidFill>
                <a:srgbClr val="1F1F1F"/>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3267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927" y="1844824"/>
            <a:ext cx="7886700" cy="1325563"/>
          </a:xfrm>
        </p:spPr>
        <p:txBody>
          <a:bodyPr>
            <a:normAutofit/>
          </a:bodyPr>
          <a:lstStyle/>
          <a:p>
            <a:pPr algn="ctr"/>
            <a:r>
              <a:rPr kumimoji="1" lang="ja-JP" altLang="en-US" sz="3200" i="1" dirty="0"/>
              <a:t>松本市健康産業推進政策について</a:t>
            </a:r>
            <a:br>
              <a:rPr kumimoji="1" lang="en-US" altLang="ja-JP" sz="3200" dirty="0"/>
            </a:br>
            <a:r>
              <a:rPr kumimoji="1" lang="ja-JP" altLang="en-US" sz="3200" i="1" dirty="0"/>
              <a:t>≪菅谷前市長の公約≫</a:t>
            </a:r>
          </a:p>
        </p:txBody>
      </p:sp>
      <p:sp>
        <p:nvSpPr>
          <p:cNvPr id="4" name="スライド番号プレースホルダ 3"/>
          <p:cNvSpPr>
            <a:spLocks noGrp="1"/>
          </p:cNvSpPr>
          <p:nvPr>
            <p:ph type="sldNum" sz="quarter" idx="12"/>
          </p:nvPr>
        </p:nvSpPr>
        <p:spPr/>
        <p:txBody>
          <a:bodyPr/>
          <a:lstStyle/>
          <a:p>
            <a:fld id="{519954A3-9DFD-4C44-94BA-B95130A3BA1C}" type="slidenum">
              <a:rPr lang="en-US" smtClean="0"/>
              <a:pPr/>
              <a:t>5</a:t>
            </a:fld>
            <a:endParaRPr lang="en-US" dirty="0"/>
          </a:p>
        </p:txBody>
      </p:sp>
      <p:pic>
        <p:nvPicPr>
          <p:cNvPr id="5" name="図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3927" y="5257940"/>
            <a:ext cx="1212516" cy="1043327"/>
          </a:xfrm>
          <a:prstGeom prst="rect">
            <a:avLst/>
          </a:prstGeom>
        </p:spPr>
      </p:pic>
      <p:pic>
        <p:nvPicPr>
          <p:cNvPr id="6" name="図 5"/>
          <p:cNvPicPr>
            <a:picLocks noChangeAspect="1"/>
          </p:cNvPicPr>
          <p:nvPr/>
        </p:nvPicPr>
        <p:blipFill>
          <a:blip r:embed="rId3"/>
          <a:stretch>
            <a:fillRect/>
          </a:stretch>
        </p:blipFill>
        <p:spPr>
          <a:xfrm>
            <a:off x="7654221" y="332656"/>
            <a:ext cx="1207869" cy="1296144"/>
          </a:xfrm>
          <a:prstGeom prst="rect">
            <a:avLst/>
          </a:prstGeom>
        </p:spPr>
      </p:pic>
    </p:spTree>
    <p:extLst>
      <p:ext uri="{BB962C8B-B14F-4D97-AF65-F5344CB8AC3E}">
        <p14:creationId xmlns:p14="http://schemas.microsoft.com/office/powerpoint/2010/main" val="361441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755576" y="3157671"/>
            <a:ext cx="7776864" cy="919401"/>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spAutoFit/>
          </a:bodyPr>
          <a:lstStyle/>
          <a:p>
            <a:pPr algn="dist"/>
            <a:r>
              <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「人」「生活」「地域」「環境」「経済」「教育・文化」</a:t>
            </a:r>
            <a:endParaRPr kumimoji="1"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dist"/>
            <a:r>
              <a:rPr kumimoji="1" lang="ja-JP" altLang="en-US" sz="2400" b="1"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６つの健康づくりで進める、総合的なまちづくり政策</a:t>
            </a:r>
          </a:p>
        </p:txBody>
      </p:sp>
      <p:sp>
        <p:nvSpPr>
          <p:cNvPr id="17" name="正方形/長方形 16"/>
          <p:cNvSpPr/>
          <p:nvPr/>
        </p:nvSpPr>
        <p:spPr>
          <a:xfrm>
            <a:off x="1043608" y="1484784"/>
            <a:ext cx="698477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超少子高齢型人口減少社会を</a:t>
            </a:r>
            <a:endParaRPr kumimoji="1" lang="en-US" altLang="ja-JP"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乗り越えるためのまちづくり</a:t>
            </a:r>
            <a:endParaRPr kumimoji="1" lang="en-US" altLang="ja-JP"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633587" y="4300606"/>
            <a:ext cx="7776864" cy="18002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indent="-179388">
              <a:lnSpc>
                <a:spcPct val="150000"/>
              </a:lnSpc>
            </a:pPr>
            <a:r>
              <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基本理念</a:t>
            </a:r>
            <a:r>
              <a:rPr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p>
          <a:p>
            <a:pPr marL="261938">
              <a:lnSpc>
                <a:spcPct val="150000"/>
              </a:lnSpc>
            </a:pPr>
            <a:r>
              <a:rPr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量から質への転換：</a:t>
            </a:r>
            <a:r>
              <a:rPr kumimoji="1"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市民一人ひとりの</a:t>
            </a:r>
            <a:endParaRPr kumimoji="1" lang="en-US" altLang="ja-JP"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pPr marL="261938">
              <a:lnSpc>
                <a:spcPct val="150000"/>
              </a:lnSpc>
            </a:pPr>
            <a:r>
              <a:rPr kumimoji="1" lang="ja-JP" altLang="en-US" sz="28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「命の質」や「暮らしの質」の向上をめざす</a:t>
            </a:r>
          </a:p>
        </p:txBody>
      </p:sp>
      <p:sp>
        <p:nvSpPr>
          <p:cNvPr id="11" name="タイトル 8"/>
          <p:cNvSpPr txBox="1">
            <a:spLocks/>
          </p:cNvSpPr>
          <p:nvPr/>
        </p:nvSpPr>
        <p:spPr>
          <a:xfrm>
            <a:off x="539552" y="44624"/>
            <a:ext cx="7870899" cy="1152128"/>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3500"/>
              </a:lnSpc>
            </a:pPr>
            <a:r>
              <a:rPr lang="ja-JP" altLang="en-US" sz="3000" b="1"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成熟型社会の都市モデル</a:t>
            </a:r>
          </a:p>
          <a:p>
            <a:pPr algn="l" fontAlgn="auto">
              <a:lnSpc>
                <a:spcPts val="3500"/>
              </a:lnSpc>
              <a:spcAft>
                <a:spcPts val="0"/>
              </a:spcAft>
            </a:pPr>
            <a:r>
              <a:rPr lang="ja-JP" altLang="en-US" sz="2800" dirty="0">
                <a:latin typeface="HG丸ｺﾞｼｯｸM-PRO" pitchFamily="50" charset="-128"/>
                <a:ea typeface="HG丸ｺﾞｼｯｸM-PRO" pitchFamily="50" charset="-128"/>
              </a:rPr>
              <a:t>　　</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solidFill>
                  <a:srgbClr val="3333CC"/>
                </a:solidFill>
                <a:latin typeface="Meiryo UI" panose="020B0604030504040204" pitchFamily="50" charset="-128"/>
                <a:ea typeface="Meiryo UI" panose="020B0604030504040204" pitchFamily="50" charset="-128"/>
                <a:cs typeface="Meiryo UI" panose="020B0604030504040204" pitchFamily="50" charset="-128"/>
              </a:rPr>
              <a:t>健康寿命延伸都市・松本</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”の創造</a:t>
            </a:r>
            <a:endParaRPr lang="en-US" altLang="ja-JP"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2528845" y="2636912"/>
            <a:ext cx="4139275" cy="461665"/>
          </a:xfrm>
          <a:prstGeom prst="rect">
            <a:avLst/>
          </a:prstGeom>
          <a:noFill/>
        </p:spPr>
        <p:txBody>
          <a:bodyPr wrap="none" rtlCol="0">
            <a:spAutoFit/>
          </a:bodyPr>
          <a:lstStyle/>
          <a:p>
            <a:r>
              <a:rPr lang="ja-JP" altLang="en-US" sz="2400"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＜「健康」を切り口とする戦略＞</a:t>
            </a:r>
            <a:endParaRPr kumimoji="1" lang="ja-JP" altLang="en-US" dirty="0">
              <a:solidFill>
                <a:srgbClr val="FF0066"/>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flipV="1">
            <a:off x="20310" y="1056734"/>
            <a:ext cx="8310890" cy="4571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3" name="図 22"/>
          <p:cNvPicPr>
            <a:picLocks noChangeAspect="1"/>
          </p:cNvPicPr>
          <p:nvPr/>
        </p:nvPicPr>
        <p:blipFill>
          <a:blip r:embed="rId3"/>
          <a:stretch>
            <a:fillRect/>
          </a:stretch>
        </p:blipFill>
        <p:spPr>
          <a:xfrm>
            <a:off x="8029795" y="44624"/>
            <a:ext cx="1073660" cy="1152128"/>
          </a:xfrm>
          <a:prstGeom prst="rect">
            <a:avLst/>
          </a:prstGeom>
        </p:spPr>
      </p:pic>
      <p:sp>
        <p:nvSpPr>
          <p:cNvPr id="12" name="スライド番号プレースホルダー 3"/>
          <p:cNvSpPr>
            <a:spLocks noGrp="1"/>
          </p:cNvSpPr>
          <p:nvPr>
            <p:ph type="sldNum" sz="quarter" idx="12"/>
          </p:nvPr>
        </p:nvSpPr>
        <p:spPr>
          <a:xfrm>
            <a:off x="7080764" y="6414094"/>
            <a:ext cx="1883723" cy="365125"/>
          </a:xfrm>
        </p:spPr>
        <p:txBody>
          <a:bodyPr/>
          <a:lstStyle/>
          <a:p>
            <a:r>
              <a:rPr lang="en-US" altLang="ja-JP" sz="1600" dirty="0">
                <a:solidFill>
                  <a:srgbClr val="073E87"/>
                </a:solidFill>
              </a:rPr>
              <a:t>3</a:t>
            </a:r>
            <a:endParaRPr lang="ja-JP" altLang="en-US" sz="1600" dirty="0">
              <a:solidFill>
                <a:srgbClr val="073E87"/>
              </a:solidFill>
            </a:endParaRPr>
          </a:p>
        </p:txBody>
      </p:sp>
      <p:sp>
        <p:nvSpPr>
          <p:cNvPr id="2" name="テキスト ボックス 1">
            <a:extLst>
              <a:ext uri="{FF2B5EF4-FFF2-40B4-BE49-F238E27FC236}">
                <a16:creationId xmlns:a16="http://schemas.microsoft.com/office/drawing/2014/main" id="{91E3615A-E7DB-44D6-81ED-C6A1EFD37637}"/>
              </a:ext>
            </a:extLst>
          </p:cNvPr>
          <p:cNvSpPr txBox="1"/>
          <p:nvPr/>
        </p:nvSpPr>
        <p:spPr bwMode="auto">
          <a:xfrm rot="21084141">
            <a:off x="7636516" y="1603983"/>
            <a:ext cx="1296144" cy="523220"/>
          </a:xfrm>
          <a:prstGeom prst="rect">
            <a:avLst/>
          </a:prstGeom>
          <a:noFill/>
          <a:ln w="9525">
            <a:solidFill>
              <a:srgbClr val="FF0000"/>
            </a:solid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旧方針</a:t>
            </a:r>
          </a:p>
        </p:txBody>
      </p:sp>
    </p:spTree>
    <p:extLst>
      <p:ext uri="{BB962C8B-B14F-4D97-AF65-F5344CB8AC3E}">
        <p14:creationId xmlns:p14="http://schemas.microsoft.com/office/powerpoint/2010/main" val="117807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2193" y="2513240"/>
            <a:ext cx="7886700" cy="1325563"/>
          </a:xfrm>
        </p:spPr>
        <p:txBody>
          <a:bodyPr>
            <a:normAutofit/>
          </a:bodyPr>
          <a:lstStyle/>
          <a:p>
            <a:pPr algn="ctr"/>
            <a:r>
              <a:rPr kumimoji="1" lang="ja-JP" altLang="en-US" sz="4000" dirty="0"/>
              <a:t>健康産業創出の</a:t>
            </a:r>
            <a:br>
              <a:rPr kumimoji="1" lang="en-US" altLang="ja-JP" sz="4000" dirty="0"/>
            </a:br>
            <a:r>
              <a:rPr kumimoji="1" lang="ja-JP" altLang="en-US" sz="4000" dirty="0"/>
              <a:t>プラットフォームづくりについて</a:t>
            </a:r>
          </a:p>
        </p:txBody>
      </p:sp>
      <p:sp>
        <p:nvSpPr>
          <p:cNvPr id="4" name="スライド番号プレースホルダ 3"/>
          <p:cNvSpPr>
            <a:spLocks noGrp="1"/>
          </p:cNvSpPr>
          <p:nvPr>
            <p:ph type="sldNum" sz="quarter" idx="12"/>
          </p:nvPr>
        </p:nvSpPr>
        <p:spPr/>
        <p:txBody>
          <a:bodyPr/>
          <a:lstStyle/>
          <a:p>
            <a:fld id="{519954A3-9DFD-4C44-94BA-B95130A3BA1C}" type="slidenum">
              <a:rPr lang="en-US" smtClean="0"/>
              <a:pPr/>
              <a:t>7</a:t>
            </a:fld>
            <a:endParaRPr lang="en-US" dirty="0"/>
          </a:p>
        </p:txBody>
      </p:sp>
      <p:pic>
        <p:nvPicPr>
          <p:cNvPr id="5" name="図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3927" y="5257940"/>
            <a:ext cx="1212516" cy="1043327"/>
          </a:xfrm>
          <a:prstGeom prst="rect">
            <a:avLst/>
          </a:prstGeom>
        </p:spPr>
      </p:pic>
      <p:sp>
        <p:nvSpPr>
          <p:cNvPr id="8" name="テキスト ボックス 7">
            <a:extLst>
              <a:ext uri="{FF2B5EF4-FFF2-40B4-BE49-F238E27FC236}">
                <a16:creationId xmlns:a16="http://schemas.microsoft.com/office/drawing/2014/main" id="{E5D9138B-733A-47EF-8D57-B0FC985A8AB3}"/>
              </a:ext>
            </a:extLst>
          </p:cNvPr>
          <p:cNvSpPr txBox="1"/>
          <p:nvPr/>
        </p:nvSpPr>
        <p:spPr bwMode="auto">
          <a:xfrm rot="21084141">
            <a:off x="7636516" y="1603983"/>
            <a:ext cx="1296144" cy="523220"/>
          </a:xfrm>
          <a:prstGeom prst="rect">
            <a:avLst/>
          </a:prstGeom>
          <a:noFill/>
          <a:ln w="9525">
            <a:solidFill>
              <a:srgbClr val="FF0000"/>
            </a:solid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旧方針</a:t>
            </a:r>
          </a:p>
        </p:txBody>
      </p:sp>
    </p:spTree>
    <p:extLst>
      <p:ext uri="{BB962C8B-B14F-4D97-AF65-F5344CB8AC3E}">
        <p14:creationId xmlns:p14="http://schemas.microsoft.com/office/powerpoint/2010/main" val="122228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1273175" y="2799958"/>
            <a:ext cx="384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kumimoji="0" lang="ja-JP" altLang="ja-JP"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kumimoji="0" lang="ja-JP"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円/楕円 24"/>
          <p:cNvSpPr/>
          <p:nvPr/>
        </p:nvSpPr>
        <p:spPr bwMode="auto">
          <a:xfrm>
            <a:off x="166009" y="5020623"/>
            <a:ext cx="2376218" cy="116626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財政的負担</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・人的負担</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auto">
          <a:xfrm>
            <a:off x="3226767" y="5051419"/>
            <a:ext cx="2455716" cy="954107"/>
          </a:xfrm>
          <a:prstGeom prst="rect">
            <a:avLst/>
          </a:prstGeom>
          <a:solidFill>
            <a:srgbClr val="FFFFCC"/>
          </a:solidFill>
          <a:ln w="9525">
            <a:solidFill>
              <a:schemeClr val="tx1"/>
            </a:solidFill>
            <a:miter lim="800000"/>
            <a:headEnd/>
            <a:tailEnd/>
          </a:ln>
        </p:spPr>
        <p:txBody>
          <a:bodyPr wrap="square" spcCol="324000" rtlCol="0">
            <a:spAutoFit/>
          </a:bodyPr>
          <a:lstStyle/>
          <a:p>
            <a:r>
              <a:rPr kumimoji="1" lang="ja-JP" altLang="en-US" sz="2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解決すべき</a:t>
            </a:r>
            <a:endParaRPr kumimoji="1" lang="en-US" altLang="ja-JP" sz="2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28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社会的ニーズ</a:t>
            </a:r>
          </a:p>
        </p:txBody>
      </p:sp>
      <p:sp>
        <p:nvSpPr>
          <p:cNvPr id="3" name="爆発 1 2"/>
          <p:cNvSpPr/>
          <p:nvPr/>
        </p:nvSpPr>
        <p:spPr>
          <a:xfrm>
            <a:off x="6475740" y="4651463"/>
            <a:ext cx="2396454" cy="1770846"/>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ビジネス</a:t>
            </a:r>
            <a:endParaRPr kumimoji="1"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cs typeface="Meiryo UI" panose="020B0604030504040204" pitchFamily="50" charset="-128"/>
              </a:rPr>
              <a:t>チャンス</a:t>
            </a:r>
            <a:endParaRPr kumimoji="1"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8"/>
          <p:cNvSpPr txBox="1">
            <a:spLocks noChangeArrowheads="1"/>
          </p:cNvSpPr>
          <p:nvPr/>
        </p:nvSpPr>
        <p:spPr bwMode="auto">
          <a:xfrm>
            <a:off x="5734205" y="4417136"/>
            <a:ext cx="22262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企業にとっては・・</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等号 3"/>
          <p:cNvSpPr/>
          <p:nvPr/>
        </p:nvSpPr>
        <p:spPr>
          <a:xfrm>
            <a:off x="5719395" y="5212408"/>
            <a:ext cx="704623" cy="5282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8"/>
          <p:cNvSpPr txBox="1">
            <a:spLocks noChangeArrowheads="1"/>
          </p:cNvSpPr>
          <p:nvPr/>
        </p:nvSpPr>
        <p:spPr bwMode="auto">
          <a:xfrm>
            <a:off x="-41952" y="4620513"/>
            <a:ext cx="22262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行政にとっては・・・</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等号 35"/>
          <p:cNvSpPr/>
          <p:nvPr/>
        </p:nvSpPr>
        <p:spPr>
          <a:xfrm>
            <a:off x="2921263" y="2519112"/>
            <a:ext cx="4572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099" name="Picture 3" descr="D:\users\togo-k228\Pictures\komatta_woman.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954" y="2137574"/>
            <a:ext cx="1672201" cy="1511076"/>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8"/>
          <p:cNvSpPr txBox="1">
            <a:spLocks noChangeArrowheads="1"/>
          </p:cNvSpPr>
          <p:nvPr/>
        </p:nvSpPr>
        <p:spPr bwMode="auto">
          <a:xfrm>
            <a:off x="-1645938" y="854675"/>
            <a:ext cx="77176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800" dirty="0">
                <a:latin typeface="Meiryo UI" panose="020B0604030504040204" pitchFamily="50" charset="-128"/>
                <a:ea typeface="Meiryo UI" panose="020B0604030504040204" pitchFamily="50" charset="-128"/>
                <a:cs typeface="Meiryo UI" panose="020B0604030504040204" pitchFamily="50" charset="-128"/>
              </a:rPr>
              <a:t>同じ課題も、視点を変えれば</a:t>
            </a:r>
            <a:endParaRPr lang="en-US" altLang="ja-JP" sz="2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下矢印 19"/>
          <p:cNvSpPr/>
          <p:nvPr/>
        </p:nvSpPr>
        <p:spPr bwMode="auto">
          <a:xfrm rot="10800000">
            <a:off x="7293182" y="3870034"/>
            <a:ext cx="709793" cy="628430"/>
          </a:xfrm>
          <a:prstGeom prst="downArrow">
            <a:avLst/>
          </a:prstGeom>
          <a:solidFill>
            <a:schemeClr val="accent6"/>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bwMode="auto">
          <a:xfrm>
            <a:off x="6608014" y="2945529"/>
            <a:ext cx="2090469" cy="90515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r>
              <a:rPr lang="ja-JP" altLang="en-US" sz="2500" b="1" dirty="0">
                <a:latin typeface="Meiryo UI" panose="020B0604030504040204" pitchFamily="50" charset="-128"/>
                <a:ea typeface="Meiryo UI" panose="020B0604030504040204" pitchFamily="50" charset="-128"/>
                <a:cs typeface="Meiryo UI" panose="020B0604030504040204" pitchFamily="50" charset="-128"/>
              </a:rPr>
              <a:t>利　益</a:t>
            </a:r>
            <a:endParaRPr lang="en-US" altLang="ja-JP" sz="25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1501501" y="1606527"/>
            <a:ext cx="4376497" cy="2383498"/>
            <a:chOff x="1995704" y="4206174"/>
            <a:chExt cx="4376497" cy="2383498"/>
          </a:xfrm>
        </p:grpSpPr>
        <p:sp>
          <p:nvSpPr>
            <p:cNvPr id="18" name="正方形/長方形 17"/>
            <p:cNvSpPr/>
            <p:nvPr/>
          </p:nvSpPr>
          <p:spPr>
            <a:xfrm>
              <a:off x="2161494" y="4206174"/>
              <a:ext cx="4210707" cy="2383498"/>
            </a:xfrm>
            <a:prstGeom prst="rect">
              <a:avLst/>
            </a:prstGeom>
            <a:solidFill>
              <a:srgbClr val="CCFF66"/>
            </a:solidFill>
            <a:ln w="95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280442" y="4693462"/>
              <a:ext cx="4032448" cy="1631216"/>
            </a:xfrm>
            <a:prstGeom prst="rect">
              <a:avLst/>
            </a:prstGeom>
            <a:noFill/>
          </p:spPr>
          <p:txBody>
            <a:bodyPr wrap="square" rtlCol="0">
              <a:spAutoFit/>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・健康増進</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000" dirty="0">
                  <a:latin typeface="Meiryo UI" panose="020B0604030504040204" pitchFamily="50" charset="-128"/>
                  <a:ea typeface="Meiryo UI" panose="020B0604030504040204" pitchFamily="50" charset="-128"/>
                  <a:cs typeface="Meiryo UI" panose="020B0604030504040204" pitchFamily="50" charset="-128"/>
                </a:rPr>
                <a:t>・疾病予防</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・医療・介護費の</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適正化</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000" dirty="0">
                  <a:latin typeface="Meiryo UI" panose="020B0604030504040204" pitchFamily="50" charset="-128"/>
                  <a:ea typeface="Meiryo UI" panose="020B0604030504040204" pitchFamily="50" charset="-128"/>
                  <a:cs typeface="Meiryo UI" panose="020B0604030504040204" pitchFamily="50" charset="-128"/>
                </a:rPr>
                <a:t>・ソー</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シャルキャピタルの形成</a:t>
              </a:r>
              <a:endParaRPr kumimoji="1"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2000" dirty="0">
                  <a:latin typeface="Meiryo UI" panose="020B0604030504040204" pitchFamily="50" charset="-128"/>
                  <a:ea typeface="Meiryo UI" panose="020B0604030504040204" pitchFamily="50" charset="-128"/>
                  <a:cs typeface="Meiryo UI" panose="020B0604030504040204" pitchFamily="50" charset="-128"/>
                </a:rPr>
                <a:t>（社会的な絆、地域社会との絆）</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995704" y="4342769"/>
              <a:ext cx="1997147" cy="400110"/>
            </a:xfrm>
            <a:prstGeom prst="rect">
              <a:avLst/>
            </a:prstGeom>
          </p:spPr>
          <p:txBody>
            <a:bodyPr wrap="square">
              <a:spAutoFit/>
            </a:bodyPr>
            <a:lstStyle/>
            <a:p>
              <a:r>
                <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行政課題</a:t>
              </a:r>
              <a:r>
                <a:rPr lang="en-US" altLang="ja-JP"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4" name="下矢印 23"/>
          <p:cNvSpPr/>
          <p:nvPr/>
        </p:nvSpPr>
        <p:spPr bwMode="auto">
          <a:xfrm>
            <a:off x="4160064" y="3850679"/>
            <a:ext cx="654335" cy="560061"/>
          </a:xfrm>
          <a:prstGeom prst="downArrow">
            <a:avLst/>
          </a:prstGeom>
          <a:solidFill>
            <a:schemeClr val="accent6"/>
          </a:solidFill>
          <a:ln w="9525" cap="flat" cmpd="sng" algn="ctr">
            <a:solidFill>
              <a:schemeClr val="bg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3111549" y="4528199"/>
            <a:ext cx="2570934" cy="523220"/>
          </a:xfrm>
          <a:prstGeom prst="rect">
            <a:avLst/>
          </a:prstGeom>
          <a:noFill/>
        </p:spPr>
        <p:txBody>
          <a:bodyPr wrap="square" rtlCol="0">
            <a:spAutoFit/>
          </a:bodyPr>
          <a:lstStyle/>
          <a:p>
            <a:r>
              <a:rPr kumimoji="1" lang="ja-JP" altLang="en-US" sz="2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＜共通価値＞</a:t>
            </a:r>
          </a:p>
        </p:txBody>
      </p:sp>
      <p:sp>
        <p:nvSpPr>
          <p:cNvPr id="7" name="テキスト ボックス 6"/>
          <p:cNvSpPr txBox="1"/>
          <p:nvPr/>
        </p:nvSpPr>
        <p:spPr bwMode="auto">
          <a:xfrm>
            <a:off x="6430107" y="2562587"/>
            <a:ext cx="2663518" cy="461665"/>
          </a:xfrm>
          <a:prstGeom prst="rect">
            <a:avLst/>
          </a:prstGeom>
          <a:noFill/>
          <a:ln w="9525">
            <a:noFill/>
            <a:miter lim="800000"/>
            <a:headEnd/>
            <a:tailEnd/>
          </a:ln>
        </p:spPr>
        <p:txBody>
          <a:bodyPr wrap="square" spcCol="324000" rtlCol="0">
            <a:spAutoFit/>
          </a:bodyPr>
          <a:lstStyle/>
          <a:p>
            <a:pPr algn="l"/>
            <a:r>
              <a:rPr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持続可能性を担保</a:t>
            </a:r>
            <a:endParaRPr kumimoji="1" lang="ja-JP" altLang="en-US" sz="2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タイトル 8"/>
          <p:cNvSpPr txBox="1">
            <a:spLocks/>
          </p:cNvSpPr>
          <p:nvPr/>
        </p:nvSpPr>
        <p:spPr>
          <a:xfrm>
            <a:off x="47954" y="95891"/>
            <a:ext cx="8590979" cy="567313"/>
          </a:xfrm>
          <a:prstGeom prst="rect">
            <a:avLst/>
          </a:prstGeom>
        </p:spPr>
        <p:txBody>
          <a:bodyPr vert="horz" lIns="91440" tIns="45720" rIns="91440" bIns="45720" rtlCol="0" anchor="ctr">
            <a:normAutofit/>
          </a:bodyPr>
          <a:lstStyle/>
          <a:p>
            <a:pPr lvl="0" algn="l" fontAlgn="auto">
              <a:lnSpc>
                <a:spcPts val="3500"/>
              </a:lnSpc>
              <a:spcAft>
                <a:spcPts val="0"/>
              </a:spcAft>
              <a:defRPr/>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社会的課題を解決する、ここにビジネスあり！</a:t>
            </a:r>
            <a:endParaRPr kumimoji="1" lang="ja-JP" altLang="en-US" sz="28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0" name="図 29"/>
          <p:cNvPicPr>
            <a:picLocks noChangeAspect="1"/>
          </p:cNvPicPr>
          <p:nvPr/>
        </p:nvPicPr>
        <p:blipFill>
          <a:blip r:embed="rId3"/>
          <a:stretch>
            <a:fillRect/>
          </a:stretch>
        </p:blipFill>
        <p:spPr>
          <a:xfrm>
            <a:off x="8028385" y="19849"/>
            <a:ext cx="1118612" cy="1200365"/>
          </a:xfrm>
          <a:prstGeom prst="rect">
            <a:avLst/>
          </a:prstGeom>
        </p:spPr>
      </p:pic>
      <p:cxnSp>
        <p:nvCxnSpPr>
          <p:cNvPr id="31" name="直線コネクタ 30"/>
          <p:cNvCxnSpPr>
            <a:cxnSpLocks/>
          </p:cNvCxnSpPr>
          <p:nvPr/>
        </p:nvCxnSpPr>
        <p:spPr>
          <a:xfrm>
            <a:off x="47954" y="620031"/>
            <a:ext cx="8028385" cy="0"/>
          </a:xfrm>
          <a:prstGeom prst="line">
            <a:avLst/>
          </a:prstGeom>
          <a:ln w="19050">
            <a:solidFill>
              <a:srgbClr val="00CC00"/>
            </a:solidFill>
          </a:ln>
        </p:spPr>
        <p:style>
          <a:lnRef idx="1">
            <a:schemeClr val="accent5"/>
          </a:lnRef>
          <a:fillRef idx="0">
            <a:schemeClr val="accent5"/>
          </a:fillRef>
          <a:effectRef idx="0">
            <a:schemeClr val="accent5"/>
          </a:effectRef>
          <a:fontRef idx="minor">
            <a:schemeClr val="tx1"/>
          </a:fontRef>
        </p:style>
      </p:cxnSp>
      <p:sp>
        <p:nvSpPr>
          <p:cNvPr id="33" name="スライド番号プレースホルダー 3"/>
          <p:cNvSpPr>
            <a:spLocks noGrp="1"/>
          </p:cNvSpPr>
          <p:nvPr>
            <p:ph type="sldNum" sz="quarter" idx="12"/>
          </p:nvPr>
        </p:nvSpPr>
        <p:spPr>
          <a:xfrm>
            <a:off x="6945946" y="6481146"/>
            <a:ext cx="2182024" cy="365125"/>
          </a:xfrm>
        </p:spPr>
        <p:txBody>
          <a:bodyPr/>
          <a:lstStyle/>
          <a:p>
            <a:fld id="{519954A3-9DFD-4C44-94BA-B95130A3BA1C}" type="slidenum">
              <a:rPr lang="en-US" sz="14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t>8</a:t>
            </a:fld>
            <a:endParaRPr 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フローチャート : せん孔テープ 1"/>
          <p:cNvSpPr/>
          <p:nvPr/>
        </p:nvSpPr>
        <p:spPr>
          <a:xfrm>
            <a:off x="4591790" y="1071395"/>
            <a:ext cx="2016224" cy="1379313"/>
          </a:xfrm>
          <a:prstGeom prst="flowChartPunchedTap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地域包括ケア</a:t>
            </a:r>
            <a:endParaRPr kumimoji="1"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の構築・展開</a:t>
            </a:r>
          </a:p>
        </p:txBody>
      </p:sp>
      <p:sp>
        <p:nvSpPr>
          <p:cNvPr id="32" name="等号 31"/>
          <p:cNvSpPr/>
          <p:nvPr/>
        </p:nvSpPr>
        <p:spPr>
          <a:xfrm>
            <a:off x="2522144" y="5211168"/>
            <a:ext cx="704623" cy="5282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2BB749DE-CB7D-4F4D-A3D1-2E87249F4EBE}"/>
              </a:ext>
            </a:extLst>
          </p:cNvPr>
          <p:cNvSpPr txBox="1"/>
          <p:nvPr/>
        </p:nvSpPr>
        <p:spPr bwMode="auto">
          <a:xfrm rot="21084141">
            <a:off x="7636516" y="1603983"/>
            <a:ext cx="1296144" cy="523220"/>
          </a:xfrm>
          <a:prstGeom prst="rect">
            <a:avLst/>
          </a:prstGeom>
          <a:noFill/>
          <a:ln w="9525">
            <a:solidFill>
              <a:srgbClr val="FF0000"/>
            </a:solidFill>
            <a:miter lim="800000"/>
            <a:headEnd/>
            <a:tailEnd/>
          </a:ln>
        </p:spPr>
        <p:txBody>
          <a:bodyPr wrap="square" spcCol="324000" rtlCol="0">
            <a:spAutoFit/>
          </a:bodyPr>
          <a:lstStyle/>
          <a:p>
            <a:r>
              <a:rPr kumimoji="1" lang="ja-JP" altLang="en-US" sz="2800" dirty="0">
                <a:solidFill>
                  <a:srgbClr val="FF0000"/>
                </a:solidFill>
                <a:ea typeface="HGP創英角ﾎﾟｯﾌﾟ体" pitchFamily="50" charset="-128"/>
              </a:rPr>
              <a:t>旧方針</a:t>
            </a:r>
          </a:p>
        </p:txBody>
      </p:sp>
    </p:spTree>
    <p:extLst>
      <p:ext uri="{BB962C8B-B14F-4D97-AF65-F5344CB8AC3E}">
        <p14:creationId xmlns:p14="http://schemas.microsoft.com/office/powerpoint/2010/main" val="13040501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spcCol="324000">
        <a:spAutoFit/>
      </a:bodyPr>
      <a:lstStyle>
        <a:defPPr algn="l">
          <a:defRPr sz="2800" dirty="0" smtClean="0">
            <a:solidFill>
              <a:srgbClr val="FF0000"/>
            </a:solidFill>
            <a:ea typeface="HGP創英角ﾎﾟｯﾌﾟ体" pitchFamily="50" charset="-128"/>
          </a:defRPr>
        </a:defPPr>
      </a:lstStyle>
    </a:tx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23726</TotalTime>
  <Words>1646</Words>
  <Application>Microsoft Office PowerPoint</Application>
  <PresentationFormat>画面に合わせる (4:3)</PresentationFormat>
  <Paragraphs>228</Paragraphs>
  <Slides>21</Slides>
  <Notes>4</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21</vt:i4>
      </vt:variant>
    </vt:vector>
  </HeadingPairs>
  <TitlesOfParts>
    <vt:vector size="35" baseType="lpstr">
      <vt:lpstr>HGPｺﾞｼｯｸE</vt:lpstr>
      <vt:lpstr>HGP創英角ｺﾞｼｯｸUB</vt:lpstr>
      <vt:lpstr>HG丸ｺﾞｼｯｸM-PRO</vt:lpstr>
      <vt:lpstr>Meiryo UI</vt:lpstr>
      <vt:lpstr>ＭＳ Ｐゴシック</vt:lpstr>
      <vt:lpstr>メイリオ</vt:lpstr>
      <vt:lpstr>メイリオ</vt:lpstr>
      <vt:lpstr>Arial</vt:lpstr>
      <vt:lpstr>Arial</vt:lpstr>
      <vt:lpstr>Calibri</vt:lpstr>
      <vt:lpstr>Candara</vt:lpstr>
      <vt:lpstr>Tahoma</vt:lpstr>
      <vt:lpstr>Wingdings</vt:lpstr>
      <vt:lpstr>Office ​​テーマ</vt:lpstr>
      <vt:lpstr>PowerPoint プレゼンテーション</vt:lpstr>
      <vt:lpstr>松本市の概要 について</vt:lpstr>
      <vt:lpstr>PowerPoint プレゼンテーション</vt:lpstr>
      <vt:lpstr>松本市　新市長誕生　　令和2年3月</vt:lpstr>
      <vt:lpstr>PowerPoint プレゼンテーション</vt:lpstr>
      <vt:lpstr>松本市健康産業推進政策について ≪菅谷前市長の公約≫</vt:lpstr>
      <vt:lpstr>PowerPoint プレゼンテーション</vt:lpstr>
      <vt:lpstr>健康産業創出の プラットフォームづくりについて</vt:lpstr>
      <vt:lpstr>PowerPoint プレゼンテーション</vt:lpstr>
      <vt:lpstr>“健康寿命延伸都市・松本”を 産業面から支える「松本ヘルスバレー構想」</vt:lpstr>
      <vt:lpstr>PowerPoint プレゼンテーション</vt:lpstr>
      <vt:lpstr>松本地域健康産業推進協議会 実証実験について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松本市新市長農業底上げ意欲 ≪山辺ブドウ集荷所視察≫</vt:lpstr>
      <vt:lpstr>PowerPoint プレゼンテーション</vt:lpstr>
    </vt:vector>
  </TitlesOfParts>
  <Company>MRI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環境未来都市提案 健康寿命延伸都市・松本の創造に向けたプラチナイノベーションによる新需要創造</dc:title>
  <dc:creator>MRI</dc:creator>
  <cp:lastModifiedBy>真野 正敏</cp:lastModifiedBy>
  <cp:revision>1510</cp:revision>
  <cp:lastPrinted>2019-01-17T04:02:50Z</cp:lastPrinted>
  <dcterms:created xsi:type="dcterms:W3CDTF">2011-11-16T05:53:40Z</dcterms:created>
  <dcterms:modified xsi:type="dcterms:W3CDTF">2020-09-22T07:33:45Z</dcterms:modified>
</cp:coreProperties>
</file>