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81813" cy="10002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B2DD46-4349-4374-81B8-C759598F0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47A486-A225-495C-81BE-978D12F24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B60F67-B985-42B0-BD8C-D58053C3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2CFFD5-28EE-4EF1-B345-5B35F1C8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097B25-79F9-4C06-AA2C-E56666540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43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9217EF-8810-40A8-932E-323BF9878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239FBA-2722-42B0-9EA4-C1E660EEF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606B2E-1AA6-41DE-BB5D-0C0796C1D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C39CA3-9615-48D5-9F3B-3EA8F9CB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D7B1E0-B74C-4C8E-90A6-C0D757F43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80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A7A29EE-7932-42FE-A76C-758402616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95665E-3639-457E-A484-270BCEC23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78FC07-B7C9-4C57-8B48-AE5D0016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19DCDB-6A0A-4563-8BEA-03B7D3CA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618111-4C2C-4487-81D1-66E84CC33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0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0BAF08-78ED-483C-9B65-3FDCE7C3C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040B4A-96E1-4892-B7A1-094EE2965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6DBAF2-B31D-4A27-9EDF-ADE5E35F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8F462D-F89B-43FC-9F30-A8672951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92E609-F722-4DBF-B641-A30E32D5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31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C27ECA-0B26-4529-AAA5-56DF67E0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4806E3-B0BD-4C0A-B6F2-049293620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703672-A8D4-4F7A-A322-4EE381FA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3D96DA-CA2D-48F0-94F9-D3935EA1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CC0365-2DCE-4D96-81AA-47FF87ED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4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C99904-1503-4A8F-A4A0-210BF13FF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3A89A0-83CE-4014-8761-B10F50351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FA04AF-5006-4BD6-95CE-7DB0F7A02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7B74CB-BB4F-4C71-AABA-C367652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A1D468-7F5F-4571-9153-BDB7BF12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152BA3-05E4-46F2-9E44-FABA08827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14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DC54C-4407-4739-83FF-AFD55AB0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20A7E3-E927-477A-B679-3E6DA77D3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4ADD6E-412B-410D-B76A-0516404CB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8F0E2E-B7CB-4DDB-9D88-D31D98E7B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C2996D7-1546-4F61-8418-72C286C70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282D872-D2BB-45BA-8C90-CD2E5158F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11BFCA-73DA-475A-BE1C-E86EEDBB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D34743-5461-4AB6-865D-2969A82E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45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24D19D-6A49-4B48-A1BD-8FE94872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F451CD-B1A8-4702-B815-778A645C1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E1C7B2-A834-4913-AC6C-8635221E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A75022-D913-43CD-B117-9CAEF90C5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35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4DD562-688D-4C91-AA8E-4519C0CE9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29A579F-57BC-4ACD-8459-02E13A20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9F213C-39FB-46A7-B70B-1835DF47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87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0F6D67-C50A-417A-8DF9-E6C013D8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D40CE2-249A-4C1C-A843-1B589F324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F44718-8281-4D60-9B9A-E4A2845E2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9323C7-A23E-4C22-BF7F-465CC99D0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D5EE4E-920B-4213-9443-D87B4830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5A4708-57B7-43EA-AC06-2A0C2936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34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8C864D-6C78-4E32-8D85-7EDA346B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1346BD-0699-4B2A-87EA-D3EC015879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2719D0-57CF-4FB2-9E53-7691E7334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5D3143-F979-4146-9561-C90AC62CC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F66813-5F9D-4580-92DF-56837C1AF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E20089-8595-467E-B8B2-645897C4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22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ECB75DB-36CB-460A-B09A-CEFFBEBFB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89257B-E048-43C7-982A-186FB1E6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7F7909-E836-465D-892D-B21DD2398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CC11A-EE36-4D33-A2CE-2B3BC0243AB9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8C065F-CD5A-427A-812A-781C707AD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514ADB-BCFD-41A7-BF3F-0851B4DAA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E0B16-D6A0-49A4-8C6D-D26DA18F1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65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q.net/robot-0030193/" TargetMode="External"/><Relationship Id="rId7" Type="http://schemas.openxmlformats.org/officeDocument/2006/relationships/hyperlink" Target="https://publicdomainq.net/garbage-bag-0035225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画像 5" descr="ロゴのクローズ アップ&#10;&#10;自動生成された説明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67" y="3826566"/>
            <a:ext cx="6936772" cy="2365513"/>
          </a:xfrm>
        </p:spPr>
        <p:txBody>
          <a:bodyPr rtlCol="0">
            <a:noAutofit/>
          </a:bodyPr>
          <a:lstStyle/>
          <a:p>
            <a:r>
              <a:rPr lang="ja-JP" altLang="en-US" sz="7200" b="1">
                <a:solidFill>
                  <a:srgbClr val="00B050"/>
                </a:solidFill>
                <a:latin typeface="+mn-ea"/>
                <a:ea typeface="+mn-ea"/>
              </a:rPr>
              <a:t>農業</a:t>
            </a:r>
            <a:r>
              <a:rPr lang="ja-JP" altLang="en-US" sz="7200" b="1" dirty="0">
                <a:solidFill>
                  <a:srgbClr val="00B050"/>
                </a:solidFill>
                <a:latin typeface="+mn-ea"/>
                <a:ea typeface="+mn-ea"/>
              </a:rPr>
              <a:t>改革</a:t>
            </a:r>
            <a:br>
              <a:rPr lang="en-US" altLang="ja-JP" sz="7200" b="1" dirty="0">
                <a:solidFill>
                  <a:srgbClr val="00B050"/>
                </a:solidFill>
                <a:latin typeface="+mn-ea"/>
                <a:ea typeface="+mn-ea"/>
              </a:rPr>
            </a:br>
            <a:r>
              <a:rPr lang="ja-JP" altLang="en-US" sz="7200" b="1" dirty="0">
                <a:solidFill>
                  <a:srgbClr val="00B050"/>
                </a:solidFill>
                <a:latin typeface="+mn-ea"/>
                <a:ea typeface="+mn-ea"/>
              </a:rPr>
              <a:t>ロードマップ</a:t>
            </a:r>
            <a:endParaRPr lang="ja" sz="7200" b="1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en-US" altLang="ja-JP" dirty="0">
                <a:solidFill>
                  <a:schemeClr val="tx1"/>
                </a:solidFill>
              </a:rPr>
              <a:t>W-</a:t>
            </a:r>
            <a:r>
              <a:rPr lang="en-US" altLang="ja-JP" dirty="0" err="1">
                <a:solidFill>
                  <a:schemeClr val="tx1"/>
                </a:solidFill>
              </a:rPr>
              <a:t>eA</a:t>
            </a:r>
            <a:endParaRPr lang="j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D8A1DA1C-0DD2-4BC5-B610-D3FCA3B2B049}"/>
              </a:ext>
            </a:extLst>
          </p:cNvPr>
          <p:cNvSpPr/>
          <p:nvPr/>
        </p:nvSpPr>
        <p:spPr>
          <a:xfrm>
            <a:off x="4726877" y="238539"/>
            <a:ext cx="7245626" cy="44427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" name="コンテンツ プレースホルダー 5">
            <a:extLst>
              <a:ext uri="{FF2B5EF4-FFF2-40B4-BE49-F238E27FC236}">
                <a16:creationId xmlns:a16="http://schemas.microsoft.com/office/drawing/2014/main" id="{80CD67B7-AF86-417B-BE45-50B3AA4D9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36025" y="1329324"/>
            <a:ext cx="3189740" cy="3849687"/>
          </a:xfrm>
        </p:spPr>
      </p:pic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A8527266-6891-4D39-A868-90AE443F2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4808" y="1250535"/>
            <a:ext cx="3189740" cy="3849687"/>
          </a:xfrm>
          <a:prstGeom prst="rect">
            <a:avLst/>
          </a:prstGeom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A23ED0DC-6E77-4CFC-9B70-9D3EE429270B}"/>
              </a:ext>
            </a:extLst>
          </p:cNvPr>
          <p:cNvSpPr/>
          <p:nvPr/>
        </p:nvSpPr>
        <p:spPr>
          <a:xfrm>
            <a:off x="2802835" y="884583"/>
            <a:ext cx="1570382" cy="159026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316E4272-B378-48E4-B428-4879F7F19DB7}"/>
              </a:ext>
            </a:extLst>
          </p:cNvPr>
          <p:cNvSpPr/>
          <p:nvPr/>
        </p:nvSpPr>
        <p:spPr>
          <a:xfrm>
            <a:off x="1574344" y="1332637"/>
            <a:ext cx="1570382" cy="1590260"/>
          </a:xfrm>
          <a:prstGeom prst="ellipse">
            <a:avLst/>
          </a:prstGeom>
          <a:noFill/>
          <a:ln w="381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0966CF6D-F2E7-4B2B-B8E6-128C5C3B2E97}"/>
              </a:ext>
            </a:extLst>
          </p:cNvPr>
          <p:cNvSpPr/>
          <p:nvPr/>
        </p:nvSpPr>
        <p:spPr>
          <a:xfrm>
            <a:off x="834888" y="2683565"/>
            <a:ext cx="2989660" cy="3061251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7CCE9CE0-E644-4179-B7EB-9B6249AAAFE5}"/>
              </a:ext>
            </a:extLst>
          </p:cNvPr>
          <p:cNvGrpSpPr/>
          <p:nvPr/>
        </p:nvGrpSpPr>
        <p:grpSpPr>
          <a:xfrm>
            <a:off x="5547719" y="2683565"/>
            <a:ext cx="1497421" cy="1530625"/>
            <a:chOff x="5547719" y="2683565"/>
            <a:chExt cx="1497421" cy="1530625"/>
          </a:xfrm>
        </p:grpSpPr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0B69E6EF-3FF6-43D1-84AE-279E57102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47719" y="2683565"/>
              <a:ext cx="1497421" cy="1242391"/>
            </a:xfrm>
            <a:prstGeom prst="rect">
              <a:avLst/>
            </a:prstGeom>
            <a:ln>
              <a:noFill/>
            </a:ln>
          </p:spPr>
        </p:pic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29B7A855-43D6-4CE0-A9E1-860B7610A17B}"/>
                </a:ext>
              </a:extLst>
            </p:cNvPr>
            <p:cNvSpPr txBox="1"/>
            <p:nvPr/>
          </p:nvSpPr>
          <p:spPr>
            <a:xfrm>
              <a:off x="5768814" y="3844858"/>
              <a:ext cx="121257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/>
                <a:t>糖度</a:t>
              </a: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C3F0263-4FE5-45AE-A8FD-749E310BDA56}"/>
              </a:ext>
            </a:extLst>
          </p:cNvPr>
          <p:cNvSpPr/>
          <p:nvPr/>
        </p:nvSpPr>
        <p:spPr>
          <a:xfrm>
            <a:off x="5312753" y="2544417"/>
            <a:ext cx="1896020" cy="177910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C3967E0-7172-4E58-9FB7-42E078795002}"/>
              </a:ext>
            </a:extLst>
          </p:cNvPr>
          <p:cNvSpPr/>
          <p:nvPr/>
        </p:nvSpPr>
        <p:spPr>
          <a:xfrm>
            <a:off x="7409910" y="2544417"/>
            <a:ext cx="1896020" cy="177910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FB405D4B-3E0B-4310-81CA-621532488F29}"/>
              </a:ext>
            </a:extLst>
          </p:cNvPr>
          <p:cNvGrpSpPr/>
          <p:nvPr/>
        </p:nvGrpSpPr>
        <p:grpSpPr>
          <a:xfrm>
            <a:off x="7609209" y="2683565"/>
            <a:ext cx="1497421" cy="1530625"/>
            <a:chOff x="5547719" y="2683565"/>
            <a:chExt cx="1497421" cy="1530625"/>
          </a:xfrm>
        </p:grpSpPr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866523BB-F9F9-4056-94B5-E7C43CD191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47719" y="2683565"/>
              <a:ext cx="1497421" cy="1242391"/>
            </a:xfrm>
            <a:prstGeom prst="rect">
              <a:avLst/>
            </a:prstGeom>
            <a:ln>
              <a:noFill/>
            </a:ln>
          </p:spPr>
        </p:pic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8915F064-478B-4CF8-A917-BAC6C502F8BC}"/>
                </a:ext>
              </a:extLst>
            </p:cNvPr>
            <p:cNvSpPr txBox="1"/>
            <p:nvPr/>
          </p:nvSpPr>
          <p:spPr>
            <a:xfrm>
              <a:off x="5768814" y="3844858"/>
              <a:ext cx="121257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/>
                <a:t>酸度</a:t>
              </a: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076A711-043C-4B9B-AE6E-64B430C64299}"/>
              </a:ext>
            </a:extLst>
          </p:cNvPr>
          <p:cNvGrpSpPr/>
          <p:nvPr/>
        </p:nvGrpSpPr>
        <p:grpSpPr>
          <a:xfrm>
            <a:off x="5263349" y="450358"/>
            <a:ext cx="2012908" cy="1902117"/>
            <a:chOff x="5263349" y="450358"/>
            <a:chExt cx="2012908" cy="1902117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FD4F6FCA-2441-4A8A-8F4A-D24814BCE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63349" y="450358"/>
              <a:ext cx="1896020" cy="1902117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719CB846-155E-468B-BD1D-A099100E1019}"/>
                </a:ext>
              </a:extLst>
            </p:cNvPr>
            <p:cNvSpPr txBox="1"/>
            <p:nvPr/>
          </p:nvSpPr>
          <p:spPr>
            <a:xfrm>
              <a:off x="6154889" y="512152"/>
              <a:ext cx="1121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/>
                <a:t>摘粒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CBE9CD9-93B4-4E7C-A975-383C831CACF9}"/>
              </a:ext>
            </a:extLst>
          </p:cNvPr>
          <p:cNvGrpSpPr/>
          <p:nvPr/>
        </p:nvGrpSpPr>
        <p:grpSpPr>
          <a:xfrm>
            <a:off x="7345017" y="450358"/>
            <a:ext cx="1896020" cy="1902117"/>
            <a:chOff x="7345017" y="450358"/>
            <a:chExt cx="1896020" cy="1902117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8BFE1B30-940C-4355-BE6C-4EE3EA46F587}"/>
                </a:ext>
              </a:extLst>
            </p:cNvPr>
            <p:cNvGrpSpPr/>
            <p:nvPr/>
          </p:nvGrpSpPr>
          <p:grpSpPr>
            <a:xfrm>
              <a:off x="7761571" y="624755"/>
              <a:ext cx="1192696" cy="1503012"/>
              <a:chOff x="6545567" y="2654147"/>
              <a:chExt cx="1192696" cy="1503012"/>
            </a:xfrm>
          </p:grpSpPr>
          <p:sp>
            <p:nvSpPr>
              <p:cNvPr id="26" name="弦 25">
                <a:extLst>
                  <a:ext uri="{FF2B5EF4-FFF2-40B4-BE49-F238E27FC236}">
                    <a16:creationId xmlns:a16="http://schemas.microsoft.com/office/drawing/2014/main" id="{03F983ED-6A7D-4F6B-BC42-88CF8F9DB45A}"/>
                  </a:ext>
                </a:extLst>
              </p:cNvPr>
              <p:cNvSpPr/>
              <p:nvPr/>
            </p:nvSpPr>
            <p:spPr>
              <a:xfrm rot="17516303">
                <a:off x="6541245" y="2658469"/>
                <a:ext cx="1201339" cy="1192696"/>
              </a:xfrm>
              <a:prstGeom prst="chord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CA7DBC9F-05F8-4B43-8721-25385C3DB04C}"/>
                  </a:ext>
                </a:extLst>
              </p:cNvPr>
              <p:cNvSpPr/>
              <p:nvPr/>
            </p:nvSpPr>
            <p:spPr>
              <a:xfrm>
                <a:off x="7056783" y="3670141"/>
                <a:ext cx="151990" cy="48701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D259BFAF-A04C-4496-81FD-310EC0D9AA25}"/>
                </a:ext>
              </a:extLst>
            </p:cNvPr>
            <p:cNvSpPr/>
            <p:nvPr/>
          </p:nvSpPr>
          <p:spPr>
            <a:xfrm>
              <a:off x="7345017" y="450358"/>
              <a:ext cx="1896020" cy="19021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C2DEF739-D27B-45B5-9577-FD96DAFF1377}"/>
                </a:ext>
              </a:extLst>
            </p:cNvPr>
            <p:cNvSpPr txBox="1"/>
            <p:nvPr/>
          </p:nvSpPr>
          <p:spPr>
            <a:xfrm>
              <a:off x="7725033" y="512152"/>
              <a:ext cx="1121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/>
                <a:t>ジベ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6ECEE6B-9B38-440E-B55F-6CFE3367B178}"/>
              </a:ext>
            </a:extLst>
          </p:cNvPr>
          <p:cNvGrpSpPr/>
          <p:nvPr/>
        </p:nvGrpSpPr>
        <p:grpSpPr>
          <a:xfrm>
            <a:off x="9442174" y="450358"/>
            <a:ext cx="1896020" cy="1902117"/>
            <a:chOff x="9442174" y="450358"/>
            <a:chExt cx="1896020" cy="1902117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8D156185-9A31-4CCB-9B1B-122BC52A5AC9}"/>
                </a:ext>
              </a:extLst>
            </p:cNvPr>
            <p:cNvGrpSpPr/>
            <p:nvPr/>
          </p:nvGrpSpPr>
          <p:grpSpPr>
            <a:xfrm>
              <a:off x="9442174" y="450358"/>
              <a:ext cx="1896020" cy="1902117"/>
              <a:chOff x="9442174" y="450358"/>
              <a:chExt cx="1896020" cy="1902117"/>
            </a:xfrm>
          </p:grpSpPr>
          <p:pic>
            <p:nvPicPr>
              <p:cNvPr id="35" name="図 34">
                <a:extLst>
                  <a:ext uri="{FF2B5EF4-FFF2-40B4-BE49-F238E27FC236}">
                    <a16:creationId xmlns:a16="http://schemas.microsoft.com/office/drawing/2014/main" id="{F351EA0B-E9A9-4ED9-A16D-8C5B45EA77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7"/>
                  </a:ext>
                </a:extLst>
              </a:blip>
              <a:stretch>
                <a:fillRect/>
              </a:stretch>
            </p:blipFill>
            <p:spPr>
              <a:xfrm flipH="1">
                <a:off x="9857233" y="976439"/>
                <a:ext cx="1055932" cy="1151328"/>
              </a:xfrm>
              <a:prstGeom prst="rect">
                <a:avLst/>
              </a:prstGeom>
            </p:spPr>
          </p:pic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183F6151-240F-464D-B190-14B2A637DCA1}"/>
                  </a:ext>
                </a:extLst>
              </p:cNvPr>
              <p:cNvSpPr/>
              <p:nvPr/>
            </p:nvSpPr>
            <p:spPr>
              <a:xfrm>
                <a:off x="9442174" y="450358"/>
                <a:ext cx="1896020" cy="190211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30562E69-BBF8-4A48-B39E-2DE38BC83366}"/>
                </a:ext>
              </a:extLst>
            </p:cNvPr>
            <p:cNvSpPr txBox="1"/>
            <p:nvPr/>
          </p:nvSpPr>
          <p:spPr>
            <a:xfrm>
              <a:off x="9824515" y="512152"/>
              <a:ext cx="1121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/>
                <a:t>収穫</a:t>
              </a:r>
            </a:p>
          </p:txBody>
        </p:sp>
      </p:grpSp>
      <p:sp>
        <p:nvSpPr>
          <p:cNvPr id="49" name="矢印: 右 48">
            <a:extLst>
              <a:ext uri="{FF2B5EF4-FFF2-40B4-BE49-F238E27FC236}">
                <a16:creationId xmlns:a16="http://schemas.microsoft.com/office/drawing/2014/main" id="{6E48AC62-B4E2-45C5-9003-58FE6067FDA3}"/>
              </a:ext>
            </a:extLst>
          </p:cNvPr>
          <p:cNvSpPr/>
          <p:nvPr/>
        </p:nvSpPr>
        <p:spPr>
          <a:xfrm>
            <a:off x="3945835" y="881484"/>
            <a:ext cx="1131866" cy="159335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1D04CF8-E0C9-4FCA-9DEA-1475EAC2BF7B}"/>
              </a:ext>
            </a:extLst>
          </p:cNvPr>
          <p:cNvSpPr txBox="1"/>
          <p:nvPr/>
        </p:nvSpPr>
        <p:spPr>
          <a:xfrm>
            <a:off x="5768814" y="4688210"/>
            <a:ext cx="5263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様々な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Hand Tool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（エンドエフェクタ）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F358CCD-5B2D-4335-978E-B516ED4B04F3}"/>
              </a:ext>
            </a:extLst>
          </p:cNvPr>
          <p:cNvSpPr txBox="1"/>
          <p:nvPr/>
        </p:nvSpPr>
        <p:spPr>
          <a:xfrm>
            <a:off x="1315927" y="5856667"/>
            <a:ext cx="202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ロボット本体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04E3294-0B54-4635-91AA-6AA12F883675}"/>
              </a:ext>
            </a:extLst>
          </p:cNvPr>
          <p:cNvSpPr txBox="1"/>
          <p:nvPr/>
        </p:nvSpPr>
        <p:spPr>
          <a:xfrm>
            <a:off x="527018" y="816667"/>
            <a:ext cx="202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頭脳</a:t>
            </a:r>
            <a:r>
              <a:rPr kumimoji="1" lang="ja-JP" altLang="en-US" dirty="0"/>
              <a:t>（画像認識）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FE22A47-5422-4736-BE7E-9F51244F2E07}"/>
              </a:ext>
            </a:extLst>
          </p:cNvPr>
          <p:cNvSpPr txBox="1"/>
          <p:nvPr/>
        </p:nvSpPr>
        <p:spPr>
          <a:xfrm>
            <a:off x="2699295" y="451474"/>
            <a:ext cx="202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作業</a:t>
            </a:r>
            <a:r>
              <a:rPr kumimoji="1" lang="ja-JP" altLang="en-US" dirty="0"/>
              <a:t>（手・道具）</a:t>
            </a:r>
          </a:p>
        </p:txBody>
      </p:sp>
    </p:spTree>
    <p:extLst>
      <p:ext uri="{BB962C8B-B14F-4D97-AF65-F5344CB8AC3E}">
        <p14:creationId xmlns:p14="http://schemas.microsoft.com/office/powerpoint/2010/main" val="274320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30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Office テーマ</vt:lpstr>
      <vt:lpstr>農業改革 ロードマップ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農作業改革 ロードマップ</dc:title>
  <dc:creator>真野 正敏</dc:creator>
  <cp:lastModifiedBy>真野 正敏</cp:lastModifiedBy>
  <cp:revision>7</cp:revision>
  <cp:lastPrinted>2020-07-12T14:55:57Z</cp:lastPrinted>
  <dcterms:created xsi:type="dcterms:W3CDTF">2020-07-12T14:08:09Z</dcterms:created>
  <dcterms:modified xsi:type="dcterms:W3CDTF">2020-07-14T22:03:25Z</dcterms:modified>
</cp:coreProperties>
</file>