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
  </p:notesMasterIdLst>
  <p:sldIdLst>
    <p:sldId id="468" r:id="rId2"/>
    <p:sldId id="585" r:id="rId3"/>
    <p:sldId id="262" r:id="rId4"/>
    <p:sldId id="261" r:id="rId5"/>
    <p:sldId id="258" r:id="rId6"/>
    <p:sldId id="259" r:id="rId7"/>
    <p:sldId id="260" r:id="rId8"/>
    <p:sldId id="263" r:id="rId9"/>
    <p:sldId id="264" r:id="rId10"/>
    <p:sldId id="265" r:id="rId11"/>
    <p:sldId id="266" r:id="rId12"/>
  </p:sldIdLst>
  <p:sldSz cx="9906000" cy="6858000" type="A4"/>
  <p:notesSz cx="6881813" cy="100028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7" autoAdjust="0"/>
    <p:restoredTop sz="94660"/>
  </p:normalViewPr>
  <p:slideViewPr>
    <p:cSldViewPr snapToGrid="0">
      <p:cViewPr>
        <p:scale>
          <a:sx n="100" d="100"/>
          <a:sy n="100" d="100"/>
        </p:scale>
        <p:origin x="413" y="-3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2913"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97313" y="0"/>
            <a:ext cx="2982912" cy="501650"/>
          </a:xfrm>
          <a:prstGeom prst="rect">
            <a:avLst/>
          </a:prstGeom>
        </p:spPr>
        <p:txBody>
          <a:bodyPr vert="horz" lIns="91440" tIns="45720" rIns="91440" bIns="45720" rtlCol="0"/>
          <a:lstStyle>
            <a:lvl1pPr algn="r">
              <a:defRPr sz="1200"/>
            </a:lvl1pPr>
          </a:lstStyle>
          <a:p>
            <a:fld id="{C3CAA73B-7574-4CC6-9592-1952DA48B12C}" type="datetimeFigureOut">
              <a:rPr kumimoji="1" lang="ja-JP" altLang="en-US" smtClean="0"/>
              <a:t>2023/2/15</a:t>
            </a:fld>
            <a:endParaRPr kumimoji="1" lang="ja-JP" altLang="en-US"/>
          </a:p>
        </p:txBody>
      </p:sp>
      <p:sp>
        <p:nvSpPr>
          <p:cNvPr id="4" name="スライド イメージ プレースホルダー 3"/>
          <p:cNvSpPr>
            <a:spLocks noGrp="1" noRot="1" noChangeAspect="1"/>
          </p:cNvSpPr>
          <p:nvPr>
            <p:ph type="sldImg" idx="2"/>
          </p:nvPr>
        </p:nvSpPr>
        <p:spPr>
          <a:xfrm>
            <a:off x="1004888" y="1250950"/>
            <a:ext cx="4873625" cy="33750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13300"/>
            <a:ext cx="5505450" cy="39385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01188"/>
            <a:ext cx="2982913"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97313" y="9501188"/>
            <a:ext cx="2982912" cy="501650"/>
          </a:xfrm>
          <a:prstGeom prst="rect">
            <a:avLst/>
          </a:prstGeom>
        </p:spPr>
        <p:txBody>
          <a:bodyPr vert="horz" lIns="91440" tIns="45720" rIns="91440" bIns="45720" rtlCol="0" anchor="b"/>
          <a:lstStyle>
            <a:lvl1pPr algn="r">
              <a:defRPr sz="1200"/>
            </a:lvl1pPr>
          </a:lstStyle>
          <a:p>
            <a:fld id="{FFE290CA-6E99-460F-B565-750E92B3DB98}" type="slidenum">
              <a:rPr kumimoji="1" lang="ja-JP" altLang="en-US" smtClean="0"/>
              <a:t>‹#›</a:t>
            </a:fld>
            <a:endParaRPr kumimoji="1" lang="ja-JP" altLang="en-US"/>
          </a:p>
        </p:txBody>
      </p:sp>
    </p:spTree>
    <p:extLst>
      <p:ext uri="{BB962C8B-B14F-4D97-AF65-F5344CB8AC3E}">
        <p14:creationId xmlns:p14="http://schemas.microsoft.com/office/powerpoint/2010/main" val="8609304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8BC4E06-E0C4-4F6E-A320-02B6DC924B79}" type="datetime1">
              <a:rPr kumimoji="1" lang="ja-JP" altLang="en-US" smtClean="0"/>
              <a:t>2023/2/15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
        <p:nvSpPr>
          <p:cNvPr id="7" name="テキスト ボックス 6"/>
          <p:cNvSpPr txBox="1"/>
          <p:nvPr userDrawn="1"/>
        </p:nvSpPr>
        <p:spPr>
          <a:xfrm>
            <a:off x="0" y="38101"/>
            <a:ext cx="1362075" cy="646331"/>
          </a:xfrm>
          <a:prstGeom prst="rect">
            <a:avLst/>
          </a:prstGeom>
          <a:noFill/>
        </p:spPr>
        <p:txBody>
          <a:bodyPr wrap="square" rtlCol="0">
            <a:spAutoFit/>
          </a:bodyPr>
          <a:lstStyle/>
          <a:p>
            <a:r>
              <a:rPr kumimoji="1" lang="ja-JP" altLang="en-US" sz="1800" dirty="0"/>
              <a:t>機密性○情報</a:t>
            </a:r>
          </a:p>
        </p:txBody>
      </p:sp>
      <p:sp>
        <p:nvSpPr>
          <p:cNvPr id="8" name="テキスト ボックス 7"/>
          <p:cNvSpPr txBox="1"/>
          <p:nvPr userDrawn="1"/>
        </p:nvSpPr>
        <p:spPr>
          <a:xfrm>
            <a:off x="9049544" y="0"/>
            <a:ext cx="856456" cy="646331"/>
          </a:xfrm>
          <a:prstGeom prst="rect">
            <a:avLst/>
          </a:prstGeom>
          <a:noFill/>
        </p:spPr>
        <p:txBody>
          <a:bodyPr wrap="square" rtlCol="0">
            <a:spAutoFit/>
          </a:bodyPr>
          <a:lstStyle/>
          <a:p>
            <a:r>
              <a:rPr kumimoji="1" lang="ja-JP" altLang="en-US" sz="1800" dirty="0"/>
              <a:t>○○限り</a:t>
            </a:r>
          </a:p>
        </p:txBody>
      </p:sp>
    </p:spTree>
    <p:extLst>
      <p:ext uri="{BB962C8B-B14F-4D97-AF65-F5344CB8AC3E}">
        <p14:creationId xmlns:p14="http://schemas.microsoft.com/office/powerpoint/2010/main" val="262733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2202094-8EB9-40C8-A048-77F4E7A7F9EC}" type="datetime1">
              <a:rPr kumimoji="1" lang="ja-JP" altLang="en-US" smtClean="0"/>
              <a:t>2023/2/15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328800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A57B40E-EB23-4EA3-9355-C0C690CCA816}" type="datetime1">
              <a:rPr kumimoji="1" lang="ja-JP" altLang="en-US" smtClean="0"/>
              <a:t>2023/2/15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427327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7185EFD-A60B-4332-9D83-6C9900886AA1}" type="datetime1">
              <a:rPr kumimoji="1" lang="ja-JP" altLang="en-US" smtClean="0"/>
              <a:t>2023/2/15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404310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B5D8B72-5F1D-4732-8033-FF21710CC020}" type="datetime1">
              <a:rPr kumimoji="1" lang="ja-JP" altLang="en-US" smtClean="0"/>
              <a:t>2023/2/15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242813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FBAD2F7-E305-402C-9E41-BC9103CE9478}" type="datetime1">
              <a:rPr kumimoji="1" lang="ja-JP" altLang="en-US" smtClean="0"/>
              <a:t>2023/2/15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341416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B6ADA73-85B1-4809-B428-007C40209B0D}" type="datetime1">
              <a:rPr kumimoji="1" lang="ja-JP" altLang="en-US" smtClean="0"/>
              <a:t>2023/2/15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78846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D9B2816-085D-4C5F-AA75-1C625C2E8965}" type="datetime1">
              <a:rPr kumimoji="1" lang="ja-JP" altLang="en-US" smtClean="0"/>
              <a:t>2023/2/15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102022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88B9973-BC02-4C72-9D41-A77D0EF0D20C}" type="datetime1">
              <a:rPr kumimoji="1" lang="ja-JP" altLang="en-US" smtClean="0"/>
              <a:t>2023/2/15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155240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E6C2CAA-FFD2-49AA-9F39-36F853515E50}" type="datetime1">
              <a:rPr kumimoji="1" lang="ja-JP" altLang="en-US" smtClean="0"/>
              <a:t>2023/2/15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73638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54076C4-3F7B-45A3-82D0-AB79D047A034}" type="datetime1">
              <a:rPr kumimoji="1" lang="ja-JP" altLang="en-US" smtClean="0"/>
              <a:t>2023/2/15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179057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46E16-1FC6-4221-92A0-2A2CA702EEEC}" type="datetime1">
              <a:rPr kumimoji="1" lang="ja-JP" altLang="en-US" smtClean="0"/>
              <a:t>2023/2/15</a:t>
            </a:fld>
            <a:endParaRPr kumimoji="1"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A7DAE-B1A8-49FD-A74C-0F3ACDC12528}" type="slidenum">
              <a:rPr kumimoji="1" lang="ja-JP" altLang="en-US" smtClean="0"/>
              <a:t>‹#›</a:t>
            </a:fld>
            <a:endParaRPr kumimoji="1" lang="ja-JP" altLang="en-US"/>
          </a:p>
        </p:txBody>
      </p:sp>
    </p:spTree>
    <p:extLst>
      <p:ext uri="{BB962C8B-B14F-4D97-AF65-F5344CB8AC3E}">
        <p14:creationId xmlns:p14="http://schemas.microsoft.com/office/powerpoint/2010/main" val="1847023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40634" y="458794"/>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角丸四角形 4"/>
          <p:cNvSpPr/>
          <p:nvPr/>
        </p:nvSpPr>
        <p:spPr>
          <a:xfrm>
            <a:off x="193182" y="1045297"/>
            <a:ext cx="4675031" cy="3274007"/>
          </a:xfrm>
          <a:prstGeom prst="roundRect">
            <a:avLst>
              <a:gd name="adj" fmla="val 1060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203913" y="4586315"/>
            <a:ext cx="9478858" cy="1917480"/>
          </a:xfrm>
          <a:prstGeom prst="roundRect">
            <a:avLst>
              <a:gd name="adj" fmla="val 1060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007740" y="1056028"/>
            <a:ext cx="4675031" cy="3263275"/>
          </a:xfrm>
          <a:prstGeom prst="roundRect">
            <a:avLst>
              <a:gd name="adj" fmla="val 50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92426" y="890754"/>
            <a:ext cx="543739" cy="307777"/>
          </a:xfrm>
          <a:prstGeom prst="rect">
            <a:avLst/>
          </a:prstGeom>
          <a:solidFill>
            <a:schemeClr val="bg1"/>
          </a:solidFill>
        </p:spPr>
        <p:txBody>
          <a:bodyPr wrap="none" rtlCol="0">
            <a:spAutoFit/>
          </a:bodyPr>
          <a:lstStyle/>
          <a:p>
            <a:r>
              <a:rPr kumimoji="1" lang="ja-JP" altLang="en-US" sz="1400" dirty="0"/>
              <a:t>概要</a:t>
            </a:r>
          </a:p>
        </p:txBody>
      </p:sp>
      <p:sp>
        <p:nvSpPr>
          <p:cNvPr id="10" name="テキスト ボックス 9"/>
          <p:cNvSpPr txBox="1"/>
          <p:nvPr/>
        </p:nvSpPr>
        <p:spPr>
          <a:xfrm>
            <a:off x="5368345" y="901485"/>
            <a:ext cx="1200970" cy="307777"/>
          </a:xfrm>
          <a:prstGeom prst="rect">
            <a:avLst/>
          </a:prstGeom>
          <a:solidFill>
            <a:schemeClr val="bg1"/>
          </a:solidFill>
        </p:spPr>
        <p:txBody>
          <a:bodyPr wrap="none" rtlCol="0">
            <a:spAutoFit/>
          </a:bodyPr>
          <a:lstStyle/>
          <a:p>
            <a:r>
              <a:rPr kumimoji="1" lang="ja-JP" altLang="en-US" sz="1400" dirty="0"/>
              <a:t>写真、図表等</a:t>
            </a:r>
          </a:p>
        </p:txBody>
      </p:sp>
      <p:sp>
        <p:nvSpPr>
          <p:cNvPr id="11" name="テキスト ボックス 10"/>
          <p:cNvSpPr txBox="1"/>
          <p:nvPr/>
        </p:nvSpPr>
        <p:spPr>
          <a:xfrm>
            <a:off x="592425" y="4413370"/>
            <a:ext cx="543739" cy="307777"/>
          </a:xfrm>
          <a:prstGeom prst="rect">
            <a:avLst/>
          </a:prstGeom>
          <a:solidFill>
            <a:schemeClr val="bg1"/>
          </a:solidFill>
        </p:spPr>
        <p:txBody>
          <a:bodyPr wrap="none" rtlCol="0">
            <a:spAutoFit/>
          </a:bodyPr>
          <a:lstStyle/>
          <a:p>
            <a:r>
              <a:rPr kumimoji="1" lang="ja-JP" altLang="en-US" sz="1400" dirty="0"/>
              <a:t>効果</a:t>
            </a:r>
          </a:p>
        </p:txBody>
      </p:sp>
      <p:sp>
        <p:nvSpPr>
          <p:cNvPr id="13" name="テキスト ボックス 12"/>
          <p:cNvSpPr txBox="1"/>
          <p:nvPr/>
        </p:nvSpPr>
        <p:spPr>
          <a:xfrm>
            <a:off x="4810640" y="260587"/>
            <a:ext cx="4042710" cy="461665"/>
          </a:xfrm>
          <a:prstGeom prst="rect">
            <a:avLst/>
          </a:prstGeom>
          <a:noFill/>
          <a:ln>
            <a:solidFill>
              <a:schemeClr val="tx1"/>
            </a:solidFill>
          </a:ln>
        </p:spPr>
        <p:txBody>
          <a:bodyPr wrap="square" rtlCol="0">
            <a:spAutoFit/>
          </a:bodyPr>
          <a:lstStyle/>
          <a:p>
            <a:r>
              <a:rPr kumimoji="1" lang="ja-JP" altLang="en-US" sz="1200" dirty="0"/>
              <a:t>会社名：</a:t>
            </a:r>
            <a:r>
              <a:rPr kumimoji="1" lang="en-US" altLang="ja-JP" sz="1200" dirty="0"/>
              <a:t>NPO</a:t>
            </a:r>
            <a:r>
              <a:rPr kumimoji="1" lang="ja-JP" altLang="en-US" sz="1200" dirty="0"/>
              <a:t>知恵と考働　　担当部署：　スマート農業改革</a:t>
            </a:r>
            <a:r>
              <a:rPr kumimoji="1" lang="en-US" altLang="ja-JP" sz="1200" dirty="0"/>
              <a:t>GR</a:t>
            </a:r>
            <a:endParaRPr lang="en-US" altLang="ja-JP" sz="1200" dirty="0"/>
          </a:p>
          <a:p>
            <a:r>
              <a:rPr lang="ja-JP" altLang="en-US" sz="1200" dirty="0"/>
              <a:t>連絡先　　 副代表理事　真野　携帯：</a:t>
            </a:r>
            <a:r>
              <a:rPr lang="en-US" altLang="ja-JP" sz="1200" dirty="0"/>
              <a:t>090-3690-3411</a:t>
            </a:r>
            <a:endParaRPr kumimoji="1" lang="ja-JP" altLang="en-US" sz="1200" dirty="0"/>
          </a:p>
        </p:txBody>
      </p:sp>
      <p:sp>
        <p:nvSpPr>
          <p:cNvPr id="2" name="テキスト ボックス 1"/>
          <p:cNvSpPr txBox="1"/>
          <p:nvPr/>
        </p:nvSpPr>
        <p:spPr>
          <a:xfrm>
            <a:off x="8936982" y="117578"/>
            <a:ext cx="598241" cy="276999"/>
          </a:xfrm>
          <a:prstGeom prst="rect">
            <a:avLst/>
          </a:prstGeom>
          <a:noFill/>
          <a:ln>
            <a:solidFill>
              <a:schemeClr val="tx1"/>
            </a:solidFill>
          </a:ln>
        </p:spPr>
        <p:txBody>
          <a:bodyPr wrap="none" rtlCol="0">
            <a:spAutoFit/>
          </a:bodyPr>
          <a:lstStyle/>
          <a:p>
            <a:r>
              <a:rPr kumimoji="1" lang="ja-JP" altLang="en-US" sz="1200" dirty="0"/>
              <a:t>別紙２</a:t>
            </a:r>
          </a:p>
        </p:txBody>
      </p:sp>
      <p:cxnSp>
        <p:nvCxnSpPr>
          <p:cNvPr id="14" name="直線コネクタ 13"/>
          <p:cNvCxnSpPr/>
          <p:nvPr/>
        </p:nvCxnSpPr>
        <p:spPr>
          <a:xfrm>
            <a:off x="340635" y="830122"/>
            <a:ext cx="4426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FC092AC-9A63-0BEB-121E-90047634D1E7}"/>
              </a:ext>
            </a:extLst>
          </p:cNvPr>
          <p:cNvSpPr txBox="1"/>
          <p:nvPr/>
        </p:nvSpPr>
        <p:spPr>
          <a:xfrm>
            <a:off x="236991" y="1259162"/>
            <a:ext cx="4587411" cy="286232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200" dirty="0">
                <a:latin typeface="BIZ UDゴシック" panose="020B0400000000000000" pitchFamily="49" charset="-128"/>
                <a:ea typeface="BIZ UDゴシック" panose="020B0400000000000000" pitchFamily="49" charset="-128"/>
              </a:rPr>
              <a:t>葡萄の果実肥大化を目的として、開花後ブドウの房にジベレリン薬液をかけます（第</a:t>
            </a:r>
            <a:r>
              <a:rPr kumimoji="1" lang="en-US" altLang="ja-JP" sz="1200" dirty="0">
                <a:latin typeface="BIZ UDゴシック" panose="020B0400000000000000" pitchFamily="49" charset="-128"/>
                <a:ea typeface="BIZ UDゴシック" panose="020B0400000000000000" pitchFamily="49" charset="-128"/>
              </a:rPr>
              <a:t>2</a:t>
            </a:r>
            <a:r>
              <a:rPr kumimoji="1" lang="ja-JP" altLang="en-US" sz="1200" dirty="0">
                <a:latin typeface="BIZ UDゴシック" panose="020B0400000000000000" pitchFamily="49" charset="-128"/>
                <a:ea typeface="BIZ UDゴシック" panose="020B0400000000000000" pitchFamily="49" charset="-128"/>
              </a:rPr>
              <a:t>回目のジベ処理）。雫などの余液が果実に残るとサビ不良が発生する可能性があります。</a:t>
            </a:r>
            <a:endParaRPr kumimoji="1" lang="en-US" altLang="ja-JP"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sz="1200" dirty="0">
                <a:latin typeface="BIZ UDゴシック" panose="020B0400000000000000" pitchFamily="49" charset="-128"/>
                <a:ea typeface="BIZ UDゴシック" panose="020B0400000000000000" pitchFamily="49" charset="-128"/>
              </a:rPr>
              <a:t>そのため、現在一般的には、余液を房や枝を揺すって落としたり、あるいは箒などで房等を払っているのが現状です。</a:t>
            </a:r>
            <a:endParaRPr lang="en-US" altLang="ja-JP"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kumimoji="1" lang="ja-JP" altLang="en-US" sz="1200" dirty="0">
                <a:latin typeface="BIZ UDゴシック" panose="020B0400000000000000" pitchFamily="49" charset="-128"/>
                <a:ea typeface="BIZ UDゴシック" panose="020B0400000000000000" pitchFamily="49" charset="-128"/>
              </a:rPr>
              <a:t>ここで提案する塗布器は、果実肥大化に最低限必要な附着量を霧状にして、容器内で房全体に塗布させます。これにより、余液を落とす必要がなくなります。</a:t>
            </a:r>
            <a:endParaRPr kumimoji="1" lang="en-US" altLang="ja-JP"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sz="1200" dirty="0">
                <a:latin typeface="BIZ UDゴシック" panose="020B0400000000000000" pitchFamily="49" charset="-128"/>
                <a:ea typeface="BIZ UDゴシック" panose="020B0400000000000000" pitchFamily="49" charset="-128"/>
              </a:rPr>
              <a:t>塗布容器には、</a:t>
            </a:r>
            <a:r>
              <a:rPr lang="en-US" altLang="ja-JP" sz="1200" dirty="0">
                <a:latin typeface="BIZ UDゴシック" panose="020B0400000000000000" pitchFamily="49" charset="-128"/>
                <a:ea typeface="BIZ UDゴシック" panose="020B0400000000000000" pitchFamily="49" charset="-128"/>
              </a:rPr>
              <a:t>8</a:t>
            </a:r>
            <a:r>
              <a:rPr lang="ja-JP" altLang="en-US" sz="1200" dirty="0">
                <a:latin typeface="BIZ UDゴシック" panose="020B0400000000000000" pitchFamily="49" charset="-128"/>
                <a:ea typeface="BIZ UDゴシック" panose="020B0400000000000000" pitchFamily="49" charset="-128"/>
              </a:rPr>
              <a:t>か所の素子が配置され、その素子により、薬液を霧状にして容器内で房に塗布します。薬液は、各々の素子に点滴方式により、少しづつ自動的に供給されます。</a:t>
            </a:r>
            <a:endParaRPr lang="en-US" altLang="ja-JP"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kumimoji="1" lang="ja-JP" altLang="en-US" sz="1200" dirty="0">
                <a:latin typeface="BIZ UDゴシック" panose="020B0400000000000000" pitchFamily="49" charset="-128"/>
                <a:ea typeface="BIZ UDゴシック" panose="020B0400000000000000" pitchFamily="49" charset="-128"/>
              </a:rPr>
              <a:t>容器の上端には房を検知するセンサが設置されていますので、房の下方から容器を上げるだけで、自動的に塗布されます。</a:t>
            </a:r>
            <a:endParaRPr kumimoji="1" lang="en-US" altLang="ja-JP"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sz="1200" dirty="0">
                <a:latin typeface="BIZ UDゴシック" panose="020B0400000000000000" pitchFamily="49" charset="-128"/>
                <a:ea typeface="BIZ UDゴシック" panose="020B0400000000000000" pitchFamily="49" charset="-128"/>
              </a:rPr>
              <a:t>塗布時間は、タイマにより設定ができます。栽培農家の最終判断（塗布状態等）に応じて塗布時間が決定できます。</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7044C34A-8A67-CB40-E5D2-96F031DA7EAA}"/>
              </a:ext>
            </a:extLst>
          </p:cNvPr>
          <p:cNvSpPr txBox="1"/>
          <p:nvPr/>
        </p:nvSpPr>
        <p:spPr>
          <a:xfrm>
            <a:off x="223229" y="4815208"/>
            <a:ext cx="9331310" cy="1492716"/>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300" dirty="0">
                <a:latin typeface="BIZ UDゴシック" panose="020B0400000000000000" pitchFamily="49" charset="-128"/>
                <a:ea typeface="BIZ UDゴシック" panose="020B0400000000000000" pitchFamily="49" charset="-128"/>
              </a:rPr>
              <a:t>現状広く行われているジベレリン処理第</a:t>
            </a:r>
            <a:r>
              <a:rPr kumimoji="1" lang="en-US" altLang="ja-JP" sz="1300" dirty="0">
                <a:latin typeface="BIZ UDゴシック" panose="020B0400000000000000" pitchFamily="49" charset="-128"/>
                <a:ea typeface="BIZ UDゴシック" panose="020B0400000000000000" pitchFamily="49" charset="-128"/>
              </a:rPr>
              <a:t>2</a:t>
            </a:r>
            <a:r>
              <a:rPr kumimoji="1" lang="ja-JP" altLang="en-US" sz="1300" dirty="0">
                <a:latin typeface="BIZ UDゴシック" panose="020B0400000000000000" pitchFamily="49" charset="-128"/>
                <a:ea typeface="BIZ UDゴシック" panose="020B0400000000000000" pitchFamily="49" charset="-128"/>
              </a:rPr>
              <a:t>回目の作業で最終的に房に残留する薬液量（余液を落とした後）を化学的測定により測定しました。統計的処理によります。</a:t>
            </a:r>
            <a:endParaRPr kumimoji="1" lang="en-US" altLang="ja-JP" sz="13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sz="1300" dirty="0">
                <a:latin typeface="BIZ UDゴシック" panose="020B0400000000000000" pitchFamily="49" charset="-128"/>
                <a:ea typeface="BIZ UDゴシック" panose="020B0400000000000000" pitchFamily="49" charset="-128"/>
              </a:rPr>
              <a:t>上記の薬液量を基本的には第</a:t>
            </a:r>
            <a:r>
              <a:rPr lang="en-US" altLang="ja-JP" sz="1300" dirty="0">
                <a:latin typeface="BIZ UDゴシック" panose="020B0400000000000000" pitchFamily="49" charset="-128"/>
                <a:ea typeface="BIZ UDゴシック" panose="020B0400000000000000" pitchFamily="49" charset="-128"/>
              </a:rPr>
              <a:t>2</a:t>
            </a:r>
            <a:r>
              <a:rPr lang="ja-JP" altLang="en-US" sz="1300" dirty="0">
                <a:latin typeface="BIZ UDゴシック" panose="020B0400000000000000" pitchFamily="49" charset="-128"/>
                <a:ea typeface="BIZ UDゴシック" panose="020B0400000000000000" pitchFamily="49" charset="-128"/>
              </a:rPr>
              <a:t>回目附着所要量として設定し、それを超える量を霧状に附着させております。</a:t>
            </a:r>
            <a:endParaRPr lang="en-US" altLang="ja-JP" sz="13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sz="1300" dirty="0">
                <a:latin typeface="BIZ UDゴシック" panose="020B0400000000000000" pitchFamily="49" charset="-128"/>
                <a:ea typeface="BIZ UDゴシック" panose="020B0400000000000000" pitchFamily="49" charset="-128"/>
              </a:rPr>
              <a:t>過年度</a:t>
            </a:r>
            <a:r>
              <a:rPr lang="en-US" altLang="ja-JP" sz="1300" dirty="0">
                <a:latin typeface="BIZ UDゴシック" panose="020B0400000000000000" pitchFamily="49" charset="-128"/>
                <a:ea typeface="BIZ UDゴシック" panose="020B0400000000000000" pitchFamily="49" charset="-128"/>
              </a:rPr>
              <a:t>3</a:t>
            </a:r>
            <a:r>
              <a:rPr lang="ja-JP" altLang="en-US" sz="1300" dirty="0">
                <a:latin typeface="BIZ UDゴシック" panose="020B0400000000000000" pitchFamily="49" charset="-128"/>
                <a:ea typeface="BIZ UDゴシック" panose="020B0400000000000000" pitchFamily="49" charset="-128"/>
              </a:rPr>
              <a:t>か年において露地栽培品に対して繰り返し試験するとともに本塗布器により実証実験を行い成長性等を評価し、本塗布器の効果を確認しました。累計約</a:t>
            </a:r>
            <a:r>
              <a:rPr lang="en-US" altLang="ja-JP" sz="1300" dirty="0">
                <a:latin typeface="BIZ UDゴシック" panose="020B0400000000000000" pitchFamily="49" charset="-128"/>
                <a:ea typeface="BIZ UDゴシック" panose="020B0400000000000000" pitchFamily="49" charset="-128"/>
              </a:rPr>
              <a:t>1,000</a:t>
            </a:r>
            <a:r>
              <a:rPr lang="ja-JP" altLang="en-US" sz="1300" dirty="0">
                <a:latin typeface="BIZ UDゴシック" panose="020B0400000000000000" pitchFamily="49" charset="-128"/>
                <a:ea typeface="BIZ UDゴシック" panose="020B0400000000000000" pitchFamily="49" charset="-128"/>
              </a:rPr>
              <a:t>房を実施。</a:t>
            </a:r>
            <a:endParaRPr lang="en-US" altLang="ja-JP" sz="13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sz="1300" dirty="0">
                <a:latin typeface="BIZ UDゴシック" panose="020B0400000000000000" pitchFamily="49" charset="-128"/>
                <a:ea typeface="BIZ UDゴシック" panose="020B0400000000000000" pitchFamily="49" charset="-128"/>
              </a:rPr>
              <a:t>従来比作業時間は半減、薬液使用量</a:t>
            </a:r>
            <a:r>
              <a:rPr lang="en-US" altLang="ja-JP" sz="1300" dirty="0">
                <a:latin typeface="BIZ UDゴシック" panose="020B0400000000000000" pitchFamily="49" charset="-128"/>
                <a:ea typeface="BIZ UDゴシック" panose="020B0400000000000000" pitchFamily="49" charset="-128"/>
              </a:rPr>
              <a:t>70</a:t>
            </a:r>
            <a:r>
              <a:rPr lang="ja-JP" altLang="en-US" sz="1300" dirty="0">
                <a:latin typeface="BIZ UDゴシック" panose="020B0400000000000000" pitchFamily="49" charset="-128"/>
                <a:ea typeface="BIZ UDゴシック" panose="020B0400000000000000" pitchFamily="49" charset="-128"/>
              </a:rPr>
              <a:t>％低減を実現しました。</a:t>
            </a:r>
            <a:endParaRPr lang="en-US" altLang="ja-JP" sz="13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sz="1300" dirty="0">
                <a:latin typeface="BIZ UDゴシック" panose="020B0400000000000000" pitchFamily="49" charset="-128"/>
                <a:ea typeface="BIZ UDゴシック" panose="020B0400000000000000" pitchFamily="49" charset="-128"/>
              </a:rPr>
              <a:t>塗布量および成長に関する根拠資料等は、別紙参照。</a:t>
            </a:r>
            <a:endParaRPr lang="en-US" altLang="ja-JP" sz="1300" dirty="0">
              <a:latin typeface="BIZ UDゴシック" panose="020B0400000000000000" pitchFamily="49" charset="-128"/>
              <a:ea typeface="BIZ UDゴシック" panose="020B0400000000000000" pitchFamily="49" charset="-128"/>
            </a:endParaRPr>
          </a:p>
        </p:txBody>
      </p:sp>
      <p:pic>
        <p:nvPicPr>
          <p:cNvPr id="20" name="図 19">
            <a:extLst>
              <a:ext uri="{FF2B5EF4-FFF2-40B4-BE49-F238E27FC236}">
                <a16:creationId xmlns:a16="http://schemas.microsoft.com/office/drawing/2014/main" id="{15BF8320-5A0B-FEB8-77B9-241C8B43C7EB}"/>
              </a:ext>
            </a:extLst>
          </p:cNvPr>
          <p:cNvPicPr>
            <a:picLocks noChangeAspect="1"/>
          </p:cNvPicPr>
          <p:nvPr/>
        </p:nvPicPr>
        <p:blipFill>
          <a:blip r:embed="rId2"/>
          <a:stretch>
            <a:fillRect/>
          </a:stretch>
        </p:blipFill>
        <p:spPr>
          <a:xfrm>
            <a:off x="5090161" y="1224805"/>
            <a:ext cx="4541310" cy="2962027"/>
          </a:xfrm>
          <a:prstGeom prst="rect">
            <a:avLst/>
          </a:prstGeom>
        </p:spPr>
      </p:pic>
      <p:sp>
        <p:nvSpPr>
          <p:cNvPr id="25" name="スライド番号プレースホルダー 24">
            <a:extLst>
              <a:ext uri="{FF2B5EF4-FFF2-40B4-BE49-F238E27FC236}">
                <a16:creationId xmlns:a16="http://schemas.microsoft.com/office/drawing/2014/main" id="{497A455E-0216-D9BE-28D1-BA6B361BF500}"/>
              </a:ext>
            </a:extLst>
          </p:cNvPr>
          <p:cNvSpPr>
            <a:spLocks noGrp="1"/>
          </p:cNvSpPr>
          <p:nvPr>
            <p:ph type="sldNum" sz="quarter" idx="12"/>
          </p:nvPr>
        </p:nvSpPr>
        <p:spPr>
          <a:xfrm>
            <a:off x="7402621" y="6503795"/>
            <a:ext cx="2228850" cy="365125"/>
          </a:xfrm>
        </p:spPr>
        <p:txBody>
          <a:bodyPr/>
          <a:lstStyle/>
          <a:p>
            <a:fld id="{08FA7DAE-B1A8-49FD-A74C-0F3ACDC12528}" type="slidenum">
              <a:rPr kumimoji="1" lang="ja-JP" altLang="en-US" sz="1400" smtClean="0"/>
              <a:t>1</a:t>
            </a:fld>
            <a:endParaRPr kumimoji="1" lang="ja-JP" altLang="en-US" sz="1400" dirty="0"/>
          </a:p>
        </p:txBody>
      </p:sp>
    </p:spTree>
    <p:extLst>
      <p:ext uri="{BB962C8B-B14F-4D97-AF65-F5344CB8AC3E}">
        <p14:creationId xmlns:p14="http://schemas.microsoft.com/office/powerpoint/2010/main" val="138520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08C447F-1E25-A592-4AE5-8D771B04B2A9}"/>
              </a:ext>
            </a:extLst>
          </p:cNvPr>
          <p:cNvSpPr>
            <a:spLocks noGrp="1"/>
          </p:cNvSpPr>
          <p:nvPr>
            <p:ph type="sldNum" sz="quarter" idx="12"/>
          </p:nvPr>
        </p:nvSpPr>
        <p:spPr/>
        <p:txBody>
          <a:bodyPr/>
          <a:lstStyle/>
          <a:p>
            <a:fld id="{08FA7DAE-B1A8-49FD-A74C-0F3ACDC12528}" type="slidenum">
              <a:rPr kumimoji="1" lang="ja-JP" altLang="en-US" smtClean="0"/>
              <a:t>10</a:t>
            </a:fld>
            <a:endParaRPr kumimoji="1" lang="ja-JP" altLang="en-US"/>
          </a:p>
        </p:txBody>
      </p:sp>
      <p:sp>
        <p:nvSpPr>
          <p:cNvPr id="3" name="テキスト ボックス 2">
            <a:extLst>
              <a:ext uri="{FF2B5EF4-FFF2-40B4-BE49-F238E27FC236}">
                <a16:creationId xmlns:a16="http://schemas.microsoft.com/office/drawing/2014/main" id="{7104F11B-EE90-912B-B6AC-35589F86D66C}"/>
              </a:ext>
            </a:extLst>
          </p:cNvPr>
          <p:cNvSpPr txBox="1"/>
          <p:nvPr/>
        </p:nvSpPr>
        <p:spPr>
          <a:xfrm>
            <a:off x="8019288" y="1737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ー７</a:t>
            </a:r>
            <a:endParaRPr kumimoji="1" lang="ja-JP" altLang="en-US"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BF1606C2-59D9-03BE-741D-3CFA73A946D8}"/>
              </a:ext>
            </a:extLst>
          </p:cNvPr>
          <p:cNvSpPr txBox="1"/>
          <p:nvPr/>
        </p:nvSpPr>
        <p:spPr>
          <a:xfrm>
            <a:off x="217074" y="461315"/>
            <a:ext cx="2983325" cy="369332"/>
          </a:xfrm>
          <a:prstGeom prst="rect">
            <a:avLst/>
          </a:prstGeom>
          <a:solidFill>
            <a:srgbClr val="002060"/>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識別番号別収穫時評価</a:t>
            </a:r>
          </a:p>
        </p:txBody>
      </p:sp>
      <p:pic>
        <p:nvPicPr>
          <p:cNvPr id="12" name="図 11">
            <a:extLst>
              <a:ext uri="{FF2B5EF4-FFF2-40B4-BE49-F238E27FC236}">
                <a16:creationId xmlns:a16="http://schemas.microsoft.com/office/drawing/2014/main" id="{CC47B8A7-7FDE-7EC6-C5C8-DB32A1F59530}"/>
              </a:ext>
            </a:extLst>
          </p:cNvPr>
          <p:cNvPicPr>
            <a:picLocks noChangeAspect="1"/>
          </p:cNvPicPr>
          <p:nvPr/>
        </p:nvPicPr>
        <p:blipFill>
          <a:blip r:embed="rId2"/>
          <a:stretch>
            <a:fillRect/>
          </a:stretch>
        </p:blipFill>
        <p:spPr>
          <a:xfrm>
            <a:off x="2936486" y="1123135"/>
            <a:ext cx="4033026" cy="5415778"/>
          </a:xfrm>
          <a:prstGeom prst="rect">
            <a:avLst/>
          </a:prstGeom>
        </p:spPr>
      </p:pic>
      <p:pic>
        <p:nvPicPr>
          <p:cNvPr id="10" name="図 9">
            <a:extLst>
              <a:ext uri="{FF2B5EF4-FFF2-40B4-BE49-F238E27FC236}">
                <a16:creationId xmlns:a16="http://schemas.microsoft.com/office/drawing/2014/main" id="{89388F6A-1728-3640-C4D2-33681F9AEF84}"/>
              </a:ext>
            </a:extLst>
          </p:cNvPr>
          <p:cNvPicPr>
            <a:picLocks noChangeAspect="1"/>
          </p:cNvPicPr>
          <p:nvPr/>
        </p:nvPicPr>
        <p:blipFill>
          <a:blip r:embed="rId3"/>
          <a:stretch>
            <a:fillRect/>
          </a:stretch>
        </p:blipFill>
        <p:spPr>
          <a:xfrm>
            <a:off x="6556414" y="978127"/>
            <a:ext cx="2925748" cy="3839384"/>
          </a:xfrm>
          <a:prstGeom prst="rect">
            <a:avLst/>
          </a:prstGeom>
        </p:spPr>
      </p:pic>
      <p:pic>
        <p:nvPicPr>
          <p:cNvPr id="14" name="図 13">
            <a:extLst>
              <a:ext uri="{FF2B5EF4-FFF2-40B4-BE49-F238E27FC236}">
                <a16:creationId xmlns:a16="http://schemas.microsoft.com/office/drawing/2014/main" id="{4EBCD223-5808-ED1B-6A8F-46F2F5A21BCB}"/>
              </a:ext>
            </a:extLst>
          </p:cNvPr>
          <p:cNvPicPr>
            <a:picLocks noChangeAspect="1"/>
          </p:cNvPicPr>
          <p:nvPr/>
        </p:nvPicPr>
        <p:blipFill>
          <a:blip r:embed="rId4"/>
          <a:stretch>
            <a:fillRect/>
          </a:stretch>
        </p:blipFill>
        <p:spPr>
          <a:xfrm>
            <a:off x="594359" y="943341"/>
            <a:ext cx="2434527" cy="3913523"/>
          </a:xfrm>
          <a:prstGeom prst="rect">
            <a:avLst/>
          </a:prstGeom>
        </p:spPr>
      </p:pic>
      <p:pic>
        <p:nvPicPr>
          <p:cNvPr id="8" name="図 7">
            <a:extLst>
              <a:ext uri="{FF2B5EF4-FFF2-40B4-BE49-F238E27FC236}">
                <a16:creationId xmlns:a16="http://schemas.microsoft.com/office/drawing/2014/main" id="{8ABD8289-E7E4-B24D-2079-31B43D1B266B}"/>
              </a:ext>
            </a:extLst>
          </p:cNvPr>
          <p:cNvPicPr>
            <a:picLocks noChangeAspect="1"/>
          </p:cNvPicPr>
          <p:nvPr/>
        </p:nvPicPr>
        <p:blipFill>
          <a:blip r:embed="rId5"/>
          <a:stretch>
            <a:fillRect/>
          </a:stretch>
        </p:blipFill>
        <p:spPr>
          <a:xfrm>
            <a:off x="242054" y="4646312"/>
            <a:ext cx="2504632" cy="2075164"/>
          </a:xfrm>
          <a:prstGeom prst="rect">
            <a:avLst/>
          </a:prstGeom>
        </p:spPr>
      </p:pic>
    </p:spTree>
    <p:extLst>
      <p:ext uri="{BB962C8B-B14F-4D97-AF65-F5344CB8AC3E}">
        <p14:creationId xmlns:p14="http://schemas.microsoft.com/office/powerpoint/2010/main" val="377161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08C447F-1E25-A592-4AE5-8D771B04B2A9}"/>
              </a:ext>
            </a:extLst>
          </p:cNvPr>
          <p:cNvSpPr>
            <a:spLocks noGrp="1"/>
          </p:cNvSpPr>
          <p:nvPr>
            <p:ph type="sldNum" sz="quarter" idx="12"/>
          </p:nvPr>
        </p:nvSpPr>
        <p:spPr/>
        <p:txBody>
          <a:bodyPr/>
          <a:lstStyle/>
          <a:p>
            <a:fld id="{08FA7DAE-B1A8-49FD-A74C-0F3ACDC12528}" type="slidenum">
              <a:rPr kumimoji="1" lang="ja-JP" altLang="en-US" smtClean="0"/>
              <a:t>11</a:t>
            </a:fld>
            <a:endParaRPr kumimoji="1" lang="ja-JP" altLang="en-US"/>
          </a:p>
        </p:txBody>
      </p:sp>
      <p:sp>
        <p:nvSpPr>
          <p:cNvPr id="3" name="テキスト ボックス 2">
            <a:extLst>
              <a:ext uri="{FF2B5EF4-FFF2-40B4-BE49-F238E27FC236}">
                <a16:creationId xmlns:a16="http://schemas.microsoft.com/office/drawing/2014/main" id="{CABBD101-B71F-C06F-9EDE-9878D999EE4A}"/>
              </a:ext>
            </a:extLst>
          </p:cNvPr>
          <p:cNvSpPr txBox="1"/>
          <p:nvPr/>
        </p:nvSpPr>
        <p:spPr>
          <a:xfrm>
            <a:off x="8019288" y="1737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ー８</a:t>
            </a:r>
            <a:endParaRPr kumimoji="1" lang="ja-JP" altLang="en-US"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CE5452DD-D9F3-AD27-DA87-F653C8317B47}"/>
              </a:ext>
            </a:extLst>
          </p:cNvPr>
          <p:cNvSpPr txBox="1"/>
          <p:nvPr/>
        </p:nvSpPr>
        <p:spPr>
          <a:xfrm>
            <a:off x="217074" y="461315"/>
            <a:ext cx="2983325" cy="369332"/>
          </a:xfrm>
          <a:prstGeom prst="rect">
            <a:avLst/>
          </a:prstGeom>
          <a:solidFill>
            <a:srgbClr val="002060"/>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総合調査報告</a:t>
            </a:r>
          </a:p>
        </p:txBody>
      </p:sp>
      <p:pic>
        <p:nvPicPr>
          <p:cNvPr id="12" name="図 11">
            <a:extLst>
              <a:ext uri="{FF2B5EF4-FFF2-40B4-BE49-F238E27FC236}">
                <a16:creationId xmlns:a16="http://schemas.microsoft.com/office/drawing/2014/main" id="{9FD00DDC-D648-DEE5-910C-0E3B2A9EB4F4}"/>
              </a:ext>
            </a:extLst>
          </p:cNvPr>
          <p:cNvPicPr>
            <a:picLocks noChangeAspect="1"/>
          </p:cNvPicPr>
          <p:nvPr/>
        </p:nvPicPr>
        <p:blipFill>
          <a:blip r:embed="rId2"/>
          <a:stretch>
            <a:fillRect/>
          </a:stretch>
        </p:blipFill>
        <p:spPr>
          <a:xfrm>
            <a:off x="4426045" y="770913"/>
            <a:ext cx="4776977" cy="3686269"/>
          </a:xfrm>
          <a:prstGeom prst="rect">
            <a:avLst/>
          </a:prstGeom>
          <a:ln>
            <a:solidFill>
              <a:schemeClr val="tx1"/>
            </a:solidFill>
          </a:ln>
          <a:effectLst>
            <a:outerShdw blurRad="50800" dist="139700" dir="2700000" algn="tl" rotWithShape="0">
              <a:prstClr val="black">
                <a:alpha val="40000"/>
              </a:prstClr>
            </a:outerShdw>
          </a:effectLst>
        </p:spPr>
      </p:pic>
      <p:pic>
        <p:nvPicPr>
          <p:cNvPr id="8" name="図 7">
            <a:extLst>
              <a:ext uri="{FF2B5EF4-FFF2-40B4-BE49-F238E27FC236}">
                <a16:creationId xmlns:a16="http://schemas.microsoft.com/office/drawing/2014/main" id="{7BF75AEA-9DB6-D8C1-2DDB-5B6AECA56537}"/>
              </a:ext>
            </a:extLst>
          </p:cNvPr>
          <p:cNvPicPr>
            <a:picLocks noChangeAspect="1"/>
          </p:cNvPicPr>
          <p:nvPr/>
        </p:nvPicPr>
        <p:blipFill>
          <a:blip r:embed="rId3"/>
          <a:stretch>
            <a:fillRect/>
          </a:stretch>
        </p:blipFill>
        <p:spPr>
          <a:xfrm>
            <a:off x="603122" y="1514182"/>
            <a:ext cx="5194554" cy="2997086"/>
          </a:xfrm>
          <a:prstGeom prst="rect">
            <a:avLst/>
          </a:prstGeom>
          <a:ln>
            <a:solidFill>
              <a:schemeClr val="tx1"/>
            </a:solidFill>
          </a:ln>
          <a:effectLst>
            <a:outerShdw blurRad="50800" dist="139700" dir="2700000" algn="tl" rotWithShape="0">
              <a:prstClr val="black">
                <a:alpha val="40000"/>
              </a:prstClr>
            </a:outerShdw>
          </a:effectLst>
        </p:spPr>
      </p:pic>
      <p:pic>
        <p:nvPicPr>
          <p:cNvPr id="10" name="図 9">
            <a:extLst>
              <a:ext uri="{FF2B5EF4-FFF2-40B4-BE49-F238E27FC236}">
                <a16:creationId xmlns:a16="http://schemas.microsoft.com/office/drawing/2014/main" id="{069DD2E9-C794-E7AE-DD19-B60BA307AF39}"/>
              </a:ext>
            </a:extLst>
          </p:cNvPr>
          <p:cNvPicPr>
            <a:picLocks noChangeAspect="1"/>
          </p:cNvPicPr>
          <p:nvPr/>
        </p:nvPicPr>
        <p:blipFill>
          <a:blip r:embed="rId4"/>
          <a:stretch>
            <a:fillRect/>
          </a:stretch>
        </p:blipFill>
        <p:spPr>
          <a:xfrm>
            <a:off x="3200399" y="3930281"/>
            <a:ext cx="4352545" cy="2730796"/>
          </a:xfrm>
          <a:prstGeom prst="rect">
            <a:avLst/>
          </a:prstGeom>
          <a:solidFill>
            <a:srgbClr val="002060"/>
          </a:solidFill>
          <a:ln>
            <a:solidFill>
              <a:schemeClr val="tx1"/>
            </a:solidFill>
          </a:ln>
          <a:effectLst>
            <a:outerShdw blurRad="50800" dist="139700" dir="2700000" algn="tl" rotWithShape="0">
              <a:prstClr val="black">
                <a:alpha val="40000"/>
              </a:prstClr>
            </a:outerShdw>
          </a:effectLst>
        </p:spPr>
      </p:pic>
      <p:sp>
        <p:nvSpPr>
          <p:cNvPr id="2" name="正方形/長方形 1">
            <a:extLst>
              <a:ext uri="{FF2B5EF4-FFF2-40B4-BE49-F238E27FC236}">
                <a16:creationId xmlns:a16="http://schemas.microsoft.com/office/drawing/2014/main" id="{4CBD2423-14F3-F3D9-97B1-3422CF993797}"/>
              </a:ext>
            </a:extLst>
          </p:cNvPr>
          <p:cNvSpPr/>
          <p:nvPr/>
        </p:nvSpPr>
        <p:spPr>
          <a:xfrm>
            <a:off x="7763256" y="1014984"/>
            <a:ext cx="429768" cy="35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1826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262E0F3-922B-D764-7E5F-0EA4B741961D}"/>
              </a:ext>
            </a:extLst>
          </p:cNvPr>
          <p:cNvSpPr txBox="1"/>
          <p:nvPr/>
        </p:nvSpPr>
        <p:spPr>
          <a:xfrm>
            <a:off x="210312" y="213170"/>
            <a:ext cx="9086088" cy="461665"/>
          </a:xfrm>
          <a:prstGeom prst="rect">
            <a:avLst/>
          </a:prstGeom>
          <a:solidFill>
            <a:schemeClr val="bg1"/>
          </a:solidFill>
        </p:spPr>
        <p:txBody>
          <a:bodyPr wrap="square">
            <a:spAutoFit/>
          </a:bodyPr>
          <a:lstStyle/>
          <a:p>
            <a:r>
              <a:rPr lang="ja-JP" altLang="en-US" sz="2200" dirty="0">
                <a:solidFill>
                  <a:srgbClr val="000000"/>
                </a:solidFill>
                <a:latin typeface="BIZ UDゴシック" panose="020B0400000000000000" pitchFamily="49" charset="-128"/>
                <a:ea typeface="BIZ UDゴシック" panose="020B0400000000000000" pitchFamily="49" charset="-128"/>
                <a:cs typeface="ＭＳ 明朝" panose="02020609040205080304" pitchFamily="17" charset="-128"/>
              </a:rPr>
              <a:t>葡萄ジベレリン処理塗布器</a:t>
            </a:r>
            <a:r>
              <a:rPr kumimoji="1" lang="ja-JP" altLang="en-US" sz="2400" dirty="0"/>
              <a:t>第</a:t>
            </a:r>
            <a:r>
              <a:rPr kumimoji="1" lang="en-US" altLang="ja-JP" sz="2400" dirty="0"/>
              <a:t>2</a:t>
            </a:r>
            <a:r>
              <a:rPr kumimoji="1" lang="ja-JP" altLang="en-US" sz="2400" dirty="0"/>
              <a:t>回目塗布器</a:t>
            </a:r>
            <a:r>
              <a:rPr lang="ja-JP" altLang="en-US" sz="2200" dirty="0">
                <a:solidFill>
                  <a:srgbClr val="000000"/>
                </a:solidFill>
                <a:latin typeface="BIZ UDゴシック" panose="020B0400000000000000" pitchFamily="49" charset="-128"/>
                <a:ea typeface="BIZ UDゴシック" panose="020B0400000000000000" pitchFamily="49" charset="-128"/>
                <a:cs typeface="ＭＳ 明朝" panose="02020609040205080304" pitchFamily="17" charset="-128"/>
              </a:rPr>
              <a:t>　</a:t>
            </a:r>
            <a:r>
              <a:rPr lang="ja-JP" altLang="en-US" sz="2200" b="1" dirty="0">
                <a:solidFill>
                  <a:srgbClr val="000000"/>
                </a:solidFill>
                <a:latin typeface="BIZ UDゴシック" panose="020B0400000000000000" pitchFamily="49" charset="-128"/>
                <a:ea typeface="BIZ UDゴシック" panose="020B0400000000000000" pitchFamily="49" charset="-128"/>
                <a:cs typeface="ＭＳ 明朝" panose="02020609040205080304" pitchFamily="17" charset="-128"/>
              </a:rPr>
              <a:t>取扱説明書　（概要版）　　　　　</a:t>
            </a:r>
            <a:endParaRPr lang="ja-JP" altLang="en-US" sz="2200" b="1" dirty="0">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281C1D25-B0C8-9BFB-F799-2ADBEC54CF96}"/>
              </a:ext>
            </a:extLst>
          </p:cNvPr>
          <p:cNvSpPr/>
          <p:nvPr/>
        </p:nvSpPr>
        <p:spPr>
          <a:xfrm rot="2978033">
            <a:off x="6392674" y="5648819"/>
            <a:ext cx="373116"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D587A18-9EE3-C330-7D5A-8C5DA53E3D16}"/>
              </a:ext>
            </a:extLst>
          </p:cNvPr>
          <p:cNvSpPr/>
          <p:nvPr/>
        </p:nvSpPr>
        <p:spPr>
          <a:xfrm rot="8569236">
            <a:off x="3879593" y="5298175"/>
            <a:ext cx="373116"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4798907-128A-E208-06A1-723989B1C339}"/>
              </a:ext>
            </a:extLst>
          </p:cNvPr>
          <p:cNvSpPr/>
          <p:nvPr/>
        </p:nvSpPr>
        <p:spPr>
          <a:xfrm rot="8569236">
            <a:off x="5306805" y="5107455"/>
            <a:ext cx="725377" cy="309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BCBC3F1-9D1D-786D-D7EA-BC0C04638EE4}"/>
              </a:ext>
            </a:extLst>
          </p:cNvPr>
          <p:cNvSpPr/>
          <p:nvPr/>
        </p:nvSpPr>
        <p:spPr>
          <a:xfrm rot="7987655">
            <a:off x="8724877" y="4946830"/>
            <a:ext cx="448529" cy="86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00000000-0008-0000-0000-0000970000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5699" y="965826"/>
            <a:ext cx="4133849" cy="3165105"/>
          </a:xfrm>
          <a:prstGeom prst="rect">
            <a:avLst/>
          </a:prstGeom>
        </p:spPr>
      </p:pic>
      <p:pic>
        <p:nvPicPr>
          <p:cNvPr id="8" name="図 7">
            <a:extLst>
              <a:ext uri="{FF2B5EF4-FFF2-40B4-BE49-F238E27FC236}">
                <a16:creationId xmlns:a16="http://schemas.microsoft.com/office/drawing/2014/main" id="{00000000-0008-0000-0000-0000950000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39"/>
          <a:stretch/>
        </p:blipFill>
        <p:spPr>
          <a:xfrm rot="5400000">
            <a:off x="801019" y="853338"/>
            <a:ext cx="2371727" cy="2180900"/>
          </a:xfrm>
          <a:prstGeom prst="rect">
            <a:avLst/>
          </a:prstGeom>
        </p:spPr>
      </p:pic>
      <p:pic>
        <p:nvPicPr>
          <p:cNvPr id="9" name="図 8">
            <a:extLst>
              <a:ext uri="{FF2B5EF4-FFF2-40B4-BE49-F238E27FC236}">
                <a16:creationId xmlns:a16="http://schemas.microsoft.com/office/drawing/2014/main" id="{00000000-0008-0000-0000-0000AC0000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r="966" b="21770"/>
          <a:stretch/>
        </p:blipFill>
        <p:spPr>
          <a:xfrm>
            <a:off x="3358211" y="4253391"/>
            <a:ext cx="2384566" cy="1441218"/>
          </a:xfrm>
          <a:prstGeom prst="rect">
            <a:avLst/>
          </a:prstGeom>
        </p:spPr>
      </p:pic>
      <p:pic>
        <p:nvPicPr>
          <p:cNvPr id="10" name="図 9">
            <a:extLst>
              <a:ext uri="{FF2B5EF4-FFF2-40B4-BE49-F238E27FC236}">
                <a16:creationId xmlns:a16="http://schemas.microsoft.com/office/drawing/2014/main" id="{00000000-0008-0000-0000-00008F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92403" y="1223999"/>
            <a:ext cx="2862806" cy="2190274"/>
          </a:xfrm>
          <a:prstGeom prst="rect">
            <a:avLst/>
          </a:prstGeom>
        </p:spPr>
      </p:pic>
      <p:pic>
        <p:nvPicPr>
          <p:cNvPr id="3" name="図 2">
            <a:extLst>
              <a:ext uri="{FF2B5EF4-FFF2-40B4-BE49-F238E27FC236}">
                <a16:creationId xmlns:a16="http://schemas.microsoft.com/office/drawing/2014/main" id="{00000000-0008-0000-0000-00009000000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5636091" y="3665735"/>
            <a:ext cx="2373067" cy="1684681"/>
          </a:xfrm>
          <a:prstGeom prst="rect">
            <a:avLst/>
          </a:prstGeom>
        </p:spPr>
      </p:pic>
      <p:sp>
        <p:nvSpPr>
          <p:cNvPr id="12" name="正方形/長方形 11">
            <a:extLst>
              <a:ext uri="{FF2B5EF4-FFF2-40B4-BE49-F238E27FC236}">
                <a16:creationId xmlns:a16="http://schemas.microsoft.com/office/drawing/2014/main" id="{F4C86987-F26F-3322-C3B0-AA70C4C56670}"/>
              </a:ext>
            </a:extLst>
          </p:cNvPr>
          <p:cNvSpPr/>
          <p:nvPr/>
        </p:nvSpPr>
        <p:spPr>
          <a:xfrm>
            <a:off x="2260498" y="3962400"/>
            <a:ext cx="3719787" cy="290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D70F33E-E07D-4095-67AA-83E0B000E650}"/>
              </a:ext>
            </a:extLst>
          </p:cNvPr>
          <p:cNvSpPr txBox="1"/>
          <p:nvPr/>
        </p:nvSpPr>
        <p:spPr>
          <a:xfrm>
            <a:off x="91440" y="3201605"/>
            <a:ext cx="3308466" cy="3554819"/>
          </a:xfrm>
          <a:prstGeom prst="rect">
            <a:avLst/>
          </a:prstGeom>
          <a:solidFill>
            <a:srgbClr val="92D050"/>
          </a:solidFill>
          <a:ln>
            <a:noFill/>
          </a:ln>
          <a:scene3d>
            <a:camera prst="orthographicFront"/>
            <a:lightRig rig="threePt" dir="t"/>
          </a:scene3d>
          <a:sp3d>
            <a:bevelT/>
          </a:sp3d>
        </p:spPr>
        <p:txBody>
          <a:bodyPr wrap="square" rtlCol="0">
            <a:spAutoFit/>
          </a:bodyPr>
          <a:lstStyle/>
          <a:p>
            <a:pPr marL="342900" indent="-342900">
              <a:lnSpc>
                <a:spcPts val="1800"/>
              </a:lnSpc>
              <a:buFont typeface="+mj-ea"/>
              <a:buAutoNum type="circleNumDbPlain"/>
            </a:pPr>
            <a:r>
              <a:rPr kumimoji="1" lang="ja-JP" altLang="en-US" sz="1600" dirty="0">
                <a:latin typeface="BIZ UDゴシック" panose="020B0400000000000000" pitchFamily="49" charset="-128"/>
                <a:ea typeface="BIZ UDゴシック" panose="020B0400000000000000" pitchFamily="49" charset="-128"/>
              </a:rPr>
              <a:t>電源</a:t>
            </a:r>
            <a:r>
              <a:rPr kumimoji="1" lang="en-US" altLang="ja-JP" sz="1600" dirty="0">
                <a:latin typeface="BIZ UDゴシック" panose="020B0400000000000000" pitchFamily="49" charset="-128"/>
                <a:ea typeface="BIZ UDゴシック" panose="020B0400000000000000" pitchFamily="49" charset="-128"/>
              </a:rPr>
              <a:t>SW</a:t>
            </a:r>
            <a:r>
              <a:rPr kumimoji="1" lang="ja-JP" altLang="en-US" sz="1600" dirty="0">
                <a:latin typeface="BIZ UDゴシック" panose="020B0400000000000000" pitchFamily="49" charset="-128"/>
                <a:ea typeface="BIZ UDゴシック" panose="020B0400000000000000" pitchFamily="49" charset="-128"/>
              </a:rPr>
              <a:t>を</a:t>
            </a:r>
            <a:r>
              <a:rPr kumimoji="1" lang="en-US" altLang="ja-JP" sz="1600" dirty="0">
                <a:latin typeface="BIZ UDゴシック" panose="020B0400000000000000" pitchFamily="49" charset="-128"/>
                <a:ea typeface="BIZ UDゴシック" panose="020B0400000000000000" pitchFamily="49" charset="-128"/>
              </a:rPr>
              <a:t>ON</a:t>
            </a:r>
            <a:r>
              <a:rPr kumimoji="1" lang="ja-JP" altLang="en-US" sz="1600" dirty="0">
                <a:latin typeface="BIZ UDゴシック" panose="020B0400000000000000" pitchFamily="49" charset="-128"/>
                <a:ea typeface="BIZ UDゴシック" panose="020B0400000000000000" pitchFamily="49" charset="-128"/>
              </a:rPr>
              <a:t>（青の</a:t>
            </a:r>
            <a:r>
              <a:rPr kumimoji="1" lang="en-US" altLang="ja-JP" sz="1600" dirty="0">
                <a:latin typeface="BIZ UDゴシック" panose="020B0400000000000000" pitchFamily="49" charset="-128"/>
                <a:ea typeface="BIZ UDゴシック" panose="020B0400000000000000" pitchFamily="49" charset="-128"/>
              </a:rPr>
              <a:t>LED</a:t>
            </a:r>
            <a:r>
              <a:rPr kumimoji="1" lang="ja-JP" altLang="en-US" sz="1600" dirty="0">
                <a:latin typeface="BIZ UDゴシック" panose="020B0400000000000000" pitchFamily="49" charset="-128"/>
                <a:ea typeface="BIZ UDゴシック" panose="020B0400000000000000" pitchFamily="49" charset="-128"/>
              </a:rPr>
              <a:t>点灯）</a:t>
            </a:r>
            <a:endParaRPr kumimoji="1" lang="en-US" altLang="ja-JP" sz="1600" dirty="0">
              <a:latin typeface="BIZ UDゴシック" panose="020B0400000000000000" pitchFamily="49" charset="-128"/>
              <a:ea typeface="BIZ UDゴシック" panose="020B0400000000000000" pitchFamily="49" charset="-128"/>
            </a:endParaRPr>
          </a:p>
          <a:p>
            <a:pPr marL="342900" indent="-342900">
              <a:lnSpc>
                <a:spcPts val="1800"/>
              </a:lnSpc>
              <a:buFont typeface="+mj-ea"/>
              <a:buAutoNum type="circleNumDbPlain"/>
            </a:pPr>
            <a:r>
              <a:rPr kumimoji="1" lang="ja-JP" altLang="en-US" sz="1600" dirty="0">
                <a:latin typeface="BIZ UDゴシック" panose="020B0400000000000000" pitchFamily="49" charset="-128"/>
                <a:ea typeface="BIZ UDゴシック" panose="020B0400000000000000" pitchFamily="49" charset="-128"/>
              </a:rPr>
              <a:t>ポンプ</a:t>
            </a:r>
            <a:r>
              <a:rPr kumimoji="1" lang="en-US" altLang="ja-JP" sz="1600" dirty="0">
                <a:latin typeface="BIZ UDゴシック" panose="020B0400000000000000" pitchFamily="49" charset="-128"/>
                <a:ea typeface="BIZ UDゴシック" panose="020B0400000000000000" pitchFamily="49" charset="-128"/>
              </a:rPr>
              <a:t>SW</a:t>
            </a:r>
            <a:r>
              <a:rPr kumimoji="1" lang="ja-JP" altLang="en-US" sz="1600" dirty="0">
                <a:latin typeface="BIZ UDゴシック" panose="020B0400000000000000" pitchFamily="49" charset="-128"/>
                <a:ea typeface="BIZ UDゴシック" panose="020B0400000000000000" pitchFamily="49" charset="-128"/>
              </a:rPr>
              <a:t>でポンプを回し（約</a:t>
            </a:r>
            <a:r>
              <a:rPr kumimoji="1" lang="en-US" altLang="ja-JP" sz="1600" dirty="0">
                <a:latin typeface="BIZ UDゴシック" panose="020B0400000000000000" pitchFamily="49" charset="-128"/>
                <a:ea typeface="BIZ UDゴシック" panose="020B0400000000000000" pitchFamily="49" charset="-128"/>
              </a:rPr>
              <a:t>15</a:t>
            </a:r>
            <a:r>
              <a:rPr kumimoji="1" lang="ja-JP" altLang="en-US" sz="1600" dirty="0">
                <a:latin typeface="BIZ UDゴシック" panose="020B0400000000000000" pitchFamily="49" charset="-128"/>
                <a:ea typeface="BIZ UDゴシック" panose="020B0400000000000000" pitchFamily="49" charset="-128"/>
              </a:rPr>
              <a:t>～</a:t>
            </a:r>
            <a:r>
              <a:rPr kumimoji="1" lang="en-US" altLang="ja-JP" sz="1600" dirty="0">
                <a:latin typeface="BIZ UDゴシック" panose="020B0400000000000000" pitchFamily="49" charset="-128"/>
                <a:ea typeface="BIZ UDゴシック" panose="020B0400000000000000" pitchFamily="49" charset="-128"/>
              </a:rPr>
              <a:t>20</a:t>
            </a:r>
            <a:r>
              <a:rPr kumimoji="1" lang="ja-JP" altLang="en-US" sz="1600" dirty="0">
                <a:latin typeface="BIZ UDゴシック" panose="020B0400000000000000" pitchFamily="49" charset="-128"/>
                <a:ea typeface="BIZ UDゴシック" panose="020B0400000000000000" pitchFamily="49" charset="-128"/>
              </a:rPr>
              <a:t>秒）十分にスポンジに薬液を送り湿らせる</a:t>
            </a:r>
            <a:endParaRPr kumimoji="1" lang="en-US" altLang="ja-JP" sz="1600" dirty="0">
              <a:latin typeface="BIZ UDゴシック" panose="020B0400000000000000" pitchFamily="49" charset="-128"/>
              <a:ea typeface="BIZ UDゴシック" panose="020B0400000000000000" pitchFamily="49" charset="-128"/>
            </a:endParaRPr>
          </a:p>
          <a:p>
            <a:pPr marL="342900" indent="-342900">
              <a:lnSpc>
                <a:spcPts val="1800"/>
              </a:lnSpc>
              <a:buFont typeface="+mj-ea"/>
              <a:buAutoNum type="circleNumDbPlain"/>
            </a:pPr>
            <a:r>
              <a:rPr kumimoji="1" lang="ja-JP" altLang="en-US" sz="1600" dirty="0">
                <a:latin typeface="BIZ UDゴシック" panose="020B0400000000000000" pitchFamily="49" charset="-128"/>
                <a:ea typeface="BIZ UDゴシック" panose="020B0400000000000000" pitchFamily="49" charset="-128"/>
              </a:rPr>
              <a:t>噴霧時間用ボリュームを３に合わせる（塗布時間設定）</a:t>
            </a:r>
            <a:endParaRPr kumimoji="1" lang="en-US" altLang="ja-JP" sz="1600" dirty="0">
              <a:latin typeface="BIZ UDゴシック" panose="020B0400000000000000" pitchFamily="49" charset="-128"/>
              <a:ea typeface="BIZ UDゴシック" panose="020B0400000000000000" pitchFamily="49" charset="-128"/>
            </a:endParaRPr>
          </a:p>
          <a:p>
            <a:pPr marL="342900" indent="-342900">
              <a:lnSpc>
                <a:spcPts val="1800"/>
              </a:lnSpc>
              <a:buFont typeface="+mj-ea"/>
              <a:buAutoNum type="circleNumDbPlain"/>
            </a:pPr>
            <a:r>
              <a:rPr kumimoji="1" lang="ja-JP" altLang="en-US" sz="1600" dirty="0">
                <a:latin typeface="BIZ UDゴシック" panose="020B0400000000000000" pitchFamily="49" charset="-128"/>
                <a:ea typeface="BIZ UDゴシック" panose="020B0400000000000000" pitchFamily="49" charset="-128"/>
              </a:rPr>
              <a:t>塗布対象の房の下方から塗布器をゆっくりと上げていく</a:t>
            </a:r>
            <a:endParaRPr kumimoji="1" lang="en-US" altLang="ja-JP" sz="1600" dirty="0">
              <a:latin typeface="BIZ UDゴシック" panose="020B0400000000000000" pitchFamily="49" charset="-128"/>
              <a:ea typeface="BIZ UDゴシック" panose="020B0400000000000000" pitchFamily="49" charset="-128"/>
            </a:endParaRPr>
          </a:p>
          <a:p>
            <a:pPr marL="342900" indent="-342900">
              <a:lnSpc>
                <a:spcPts val="1800"/>
              </a:lnSpc>
              <a:buFont typeface="+mj-ea"/>
              <a:buAutoNum type="circleNumDbPlain"/>
            </a:pPr>
            <a:r>
              <a:rPr lang="ja-JP" altLang="en-US" sz="1600" dirty="0">
                <a:latin typeface="BIZ UDゴシック" panose="020B0400000000000000" pitchFamily="49" charset="-128"/>
                <a:ea typeface="BIZ UDゴシック" panose="020B0400000000000000" pitchFamily="49" charset="-128"/>
              </a:rPr>
              <a:t>房検知センサが房を検知し、塗布設定時間、薬液を塗布</a:t>
            </a:r>
            <a:endParaRPr lang="en-US" altLang="ja-JP" sz="1600" dirty="0">
              <a:latin typeface="BIZ UDゴシック" panose="020B0400000000000000" pitchFamily="49" charset="-128"/>
              <a:ea typeface="BIZ UDゴシック" panose="020B0400000000000000" pitchFamily="49" charset="-128"/>
            </a:endParaRPr>
          </a:p>
          <a:p>
            <a:pPr marL="342900" indent="-342900">
              <a:lnSpc>
                <a:spcPts val="1800"/>
              </a:lnSpc>
              <a:buFont typeface="+mj-ea"/>
              <a:buAutoNum type="circleNumDbPlain"/>
            </a:pPr>
            <a:r>
              <a:rPr kumimoji="1" lang="ja-JP" altLang="en-US" sz="1600" dirty="0">
                <a:latin typeface="BIZ UDゴシック" panose="020B0400000000000000" pitchFamily="49" charset="-128"/>
                <a:ea typeface="BIZ UDゴシック" panose="020B0400000000000000" pitchFamily="49" charset="-128"/>
              </a:rPr>
              <a:t>房検知から、塗布設定時間終了まで塗布モニターが発光</a:t>
            </a:r>
            <a:endParaRPr kumimoji="1" lang="en-US" altLang="ja-JP" sz="1600" dirty="0">
              <a:latin typeface="BIZ UDゴシック" panose="020B0400000000000000" pitchFamily="49" charset="-128"/>
              <a:ea typeface="BIZ UDゴシック" panose="020B0400000000000000" pitchFamily="49" charset="-128"/>
            </a:endParaRPr>
          </a:p>
          <a:p>
            <a:pPr marL="342900" indent="-342900">
              <a:lnSpc>
                <a:spcPts val="1800"/>
              </a:lnSpc>
              <a:buFont typeface="+mj-ea"/>
              <a:buAutoNum type="circleNumDbPlain"/>
            </a:pPr>
            <a:r>
              <a:rPr lang="ja-JP" altLang="en-US" sz="1600" dirty="0">
                <a:latin typeface="BIZ UDゴシック" panose="020B0400000000000000" pitchFamily="49" charset="-128"/>
                <a:ea typeface="BIZ UDゴシック" panose="020B0400000000000000" pitchFamily="49" charset="-128"/>
              </a:rPr>
              <a:t>発光が終了したら、塗布器を房の下方に抜き、次の房に移動する（処理済みの目印）</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19" name="テキスト ボックス 57">
            <a:extLst>
              <a:ext uri="{FF2B5EF4-FFF2-40B4-BE49-F238E27FC236}">
                <a16:creationId xmlns:a16="http://schemas.microsoft.com/office/drawing/2014/main" id="{00000000-0008-0000-0000-00003A000000}"/>
              </a:ext>
            </a:extLst>
          </p:cNvPr>
          <p:cNvSpPr txBox="1"/>
          <p:nvPr/>
        </p:nvSpPr>
        <p:spPr>
          <a:xfrm>
            <a:off x="3399906" y="1315693"/>
            <a:ext cx="1188720"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latin typeface="ＭＳ Ｐゴシック" panose="020B0600070205080204" pitchFamily="50" charset="-128"/>
                <a:ea typeface="ＭＳ Ｐゴシック" panose="020B0600070205080204" pitchFamily="50" charset="-128"/>
              </a:rPr>
              <a:t>薬液タンク</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24" name="テキスト ボックス 57">
            <a:extLst>
              <a:ext uri="{FF2B5EF4-FFF2-40B4-BE49-F238E27FC236}">
                <a16:creationId xmlns:a16="http://schemas.microsoft.com/office/drawing/2014/main" id="{529C0732-F090-361B-40BE-E6EBF91AFEAC}"/>
              </a:ext>
            </a:extLst>
          </p:cNvPr>
          <p:cNvSpPr txBox="1"/>
          <p:nvPr/>
        </p:nvSpPr>
        <p:spPr>
          <a:xfrm>
            <a:off x="4828113" y="2772086"/>
            <a:ext cx="1469429"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600" b="1" dirty="0">
                <a:latin typeface="ＭＳ Ｐゴシック" panose="020B0600070205080204" pitchFamily="50" charset="-128"/>
                <a:ea typeface="ＭＳ Ｐゴシック" panose="020B0600070205080204" pitchFamily="50" charset="-128"/>
              </a:rPr>
              <a:t>USB</a:t>
            </a:r>
            <a:r>
              <a:rPr kumimoji="1" lang="ja-JP" altLang="en-US" sz="1600" b="1" dirty="0">
                <a:latin typeface="ＭＳ Ｐゴシック" panose="020B0600070205080204" pitchFamily="50" charset="-128"/>
                <a:ea typeface="ＭＳ Ｐゴシック" panose="020B0600070205080204" pitchFamily="50" charset="-128"/>
              </a:rPr>
              <a:t>バッテリー</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25" name="テキスト ボックス 57">
            <a:extLst>
              <a:ext uri="{FF2B5EF4-FFF2-40B4-BE49-F238E27FC236}">
                <a16:creationId xmlns:a16="http://schemas.microsoft.com/office/drawing/2014/main" id="{571402CC-D77C-38FD-FE4E-525BC0B937A0}"/>
              </a:ext>
            </a:extLst>
          </p:cNvPr>
          <p:cNvSpPr txBox="1"/>
          <p:nvPr/>
        </p:nvSpPr>
        <p:spPr>
          <a:xfrm>
            <a:off x="3854006" y="5872110"/>
            <a:ext cx="1188720"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a:latin typeface="ＭＳ Ｐゴシック" panose="020B0600070205080204" pitchFamily="50" charset="-128"/>
                <a:ea typeface="ＭＳ Ｐゴシック" panose="020B0600070205080204" pitchFamily="50" charset="-128"/>
              </a:rPr>
              <a:t>操作</a:t>
            </a:r>
            <a:r>
              <a:rPr kumimoji="1" lang="en-US" altLang="ja-JP" sz="1600" b="1">
                <a:latin typeface="ＭＳ Ｐゴシック" panose="020B0600070205080204" pitchFamily="50" charset="-128"/>
                <a:ea typeface="ＭＳ Ｐゴシック" panose="020B0600070205080204" pitchFamily="50" charset="-128"/>
              </a:rPr>
              <a:t>BOX</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26" name="テキスト ボックス 57">
            <a:extLst>
              <a:ext uri="{FF2B5EF4-FFF2-40B4-BE49-F238E27FC236}">
                <a16:creationId xmlns:a16="http://schemas.microsoft.com/office/drawing/2014/main" id="{B744603E-ECDC-00F6-D028-56E18357736B}"/>
              </a:ext>
            </a:extLst>
          </p:cNvPr>
          <p:cNvSpPr txBox="1"/>
          <p:nvPr/>
        </p:nvSpPr>
        <p:spPr>
          <a:xfrm>
            <a:off x="5843536" y="1880324"/>
            <a:ext cx="1188720" cy="596751"/>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latin typeface="ＭＳ Ｐゴシック" panose="020B0600070205080204" pitchFamily="50" charset="-128"/>
                <a:ea typeface="ＭＳ Ｐゴシック" panose="020B0600070205080204" pitchFamily="50" charset="-128"/>
              </a:rPr>
              <a:t>塗布器</a:t>
            </a:r>
            <a:endParaRPr kumimoji="1" lang="en-US" altLang="ja-JP" sz="1600" b="1" dirty="0">
              <a:latin typeface="ＭＳ Ｐゴシック" panose="020B0600070205080204" pitchFamily="50" charset="-128"/>
              <a:ea typeface="ＭＳ Ｐゴシック" panose="020B0600070205080204" pitchFamily="50" charset="-128"/>
            </a:endParaRPr>
          </a:p>
          <a:p>
            <a:pPr algn="ctr"/>
            <a:r>
              <a:rPr lang="ja-JP" altLang="en-US" sz="1600" b="1" dirty="0">
                <a:latin typeface="ＭＳ Ｐゴシック" panose="020B0600070205080204" pitchFamily="50" charset="-128"/>
                <a:ea typeface="ＭＳ Ｐゴシック" panose="020B0600070205080204" pitchFamily="50" charset="-128"/>
              </a:rPr>
              <a:t>（容器）</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27" name="テキスト ボックス 57">
            <a:extLst>
              <a:ext uri="{FF2B5EF4-FFF2-40B4-BE49-F238E27FC236}">
                <a16:creationId xmlns:a16="http://schemas.microsoft.com/office/drawing/2014/main" id="{2435CB0C-9C21-E61A-3056-689E432802BB}"/>
              </a:ext>
            </a:extLst>
          </p:cNvPr>
          <p:cNvSpPr txBox="1"/>
          <p:nvPr/>
        </p:nvSpPr>
        <p:spPr>
          <a:xfrm>
            <a:off x="5509374" y="697897"/>
            <a:ext cx="1576336"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kumimoji="1" lang="ja-JP" altLang="en-US" sz="1600" b="1" dirty="0">
                <a:latin typeface="ＭＳ Ｐゴシック" panose="020B0600070205080204" pitchFamily="50" charset="-128"/>
                <a:ea typeface="ＭＳ Ｐゴシック" panose="020B0600070205080204" pitchFamily="50" charset="-128"/>
              </a:rPr>
              <a:t>房検知センサー</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28" name="テキスト ボックス 57">
            <a:extLst>
              <a:ext uri="{FF2B5EF4-FFF2-40B4-BE49-F238E27FC236}">
                <a16:creationId xmlns:a16="http://schemas.microsoft.com/office/drawing/2014/main" id="{5FBC2D69-DE18-A127-6654-CBF3D3129B6C}"/>
              </a:ext>
            </a:extLst>
          </p:cNvPr>
          <p:cNvSpPr txBox="1"/>
          <p:nvPr/>
        </p:nvSpPr>
        <p:spPr>
          <a:xfrm>
            <a:off x="8351551" y="2330389"/>
            <a:ext cx="1446908" cy="596751"/>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latin typeface="ＭＳ Ｐゴシック" panose="020B0600070205080204" pitchFamily="50" charset="-128"/>
                <a:ea typeface="ＭＳ Ｐゴシック" panose="020B0600070205080204" pitchFamily="50" charset="-128"/>
              </a:rPr>
              <a:t>塗布モニター</a:t>
            </a:r>
            <a:endParaRPr kumimoji="1" lang="en-US" altLang="ja-JP" sz="1600" b="1" dirty="0">
              <a:latin typeface="ＭＳ Ｐゴシック" panose="020B0600070205080204" pitchFamily="50" charset="-128"/>
              <a:ea typeface="ＭＳ Ｐゴシック" panose="020B0600070205080204" pitchFamily="50" charset="-128"/>
            </a:endParaRPr>
          </a:p>
          <a:p>
            <a:pPr algn="ctr"/>
            <a:r>
              <a:rPr lang="ja-JP" altLang="en-US" sz="1600" b="1" dirty="0">
                <a:latin typeface="ＭＳ Ｐゴシック" panose="020B0600070205080204" pitchFamily="50" charset="-128"/>
                <a:ea typeface="ＭＳ Ｐゴシック" panose="020B0600070205080204" pitchFamily="50" charset="-128"/>
              </a:rPr>
              <a:t>（塗布中発光）</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29" name="テキスト ボックス 57">
            <a:extLst>
              <a:ext uri="{FF2B5EF4-FFF2-40B4-BE49-F238E27FC236}">
                <a16:creationId xmlns:a16="http://schemas.microsoft.com/office/drawing/2014/main" id="{A812CA37-D878-AC34-47A4-36A676809C49}"/>
              </a:ext>
            </a:extLst>
          </p:cNvPr>
          <p:cNvSpPr txBox="1"/>
          <p:nvPr/>
        </p:nvSpPr>
        <p:spPr>
          <a:xfrm>
            <a:off x="6189268" y="5846326"/>
            <a:ext cx="1604345"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latin typeface="ＭＳ Ｐゴシック" panose="020B0600070205080204" pitchFamily="50" charset="-128"/>
                <a:ea typeface="ＭＳ Ｐゴシック" panose="020B0600070205080204" pitchFamily="50" charset="-128"/>
              </a:rPr>
              <a:t>薬液圧送ポンプ</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30" name="テキスト ボックス 57">
            <a:extLst>
              <a:ext uri="{FF2B5EF4-FFF2-40B4-BE49-F238E27FC236}">
                <a16:creationId xmlns:a16="http://schemas.microsoft.com/office/drawing/2014/main" id="{E316CEB4-8046-BF3A-3030-1C42A4D6132D}"/>
              </a:ext>
            </a:extLst>
          </p:cNvPr>
          <p:cNvSpPr txBox="1"/>
          <p:nvPr/>
        </p:nvSpPr>
        <p:spPr>
          <a:xfrm>
            <a:off x="6884141" y="4036761"/>
            <a:ext cx="1188720" cy="596751"/>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latin typeface="ＭＳ Ｐゴシック" panose="020B0600070205080204" pitchFamily="50" charset="-128"/>
                <a:ea typeface="ＭＳ Ｐゴシック" panose="020B0600070205080204" pitchFamily="50" charset="-128"/>
              </a:rPr>
              <a:t>塗布器</a:t>
            </a:r>
            <a:endParaRPr kumimoji="1" lang="en-US" altLang="ja-JP" sz="1600" b="1" dirty="0">
              <a:latin typeface="ＭＳ Ｐゴシック" panose="020B0600070205080204" pitchFamily="50" charset="-128"/>
              <a:ea typeface="ＭＳ Ｐゴシック" panose="020B0600070205080204" pitchFamily="50" charset="-128"/>
            </a:endParaRPr>
          </a:p>
          <a:p>
            <a:pPr algn="ctr"/>
            <a:r>
              <a:rPr lang="ja-JP" altLang="en-US" sz="1600" b="1" dirty="0">
                <a:latin typeface="ＭＳ Ｐゴシック" panose="020B0600070205080204" pitchFamily="50" charset="-128"/>
                <a:ea typeface="ＭＳ Ｐゴシック" panose="020B0600070205080204" pitchFamily="50" charset="-128"/>
              </a:rPr>
              <a:t>（容器）</a:t>
            </a:r>
            <a:endParaRPr kumimoji="1" lang="en-US" altLang="ja-JP" sz="1600" b="1" dirty="0">
              <a:latin typeface="ＭＳ Ｐゴシック" panose="020B0600070205080204" pitchFamily="50" charset="-128"/>
              <a:ea typeface="ＭＳ Ｐゴシック" panose="020B0600070205080204" pitchFamily="50" charset="-128"/>
            </a:endParaRPr>
          </a:p>
        </p:txBody>
      </p:sp>
      <p:cxnSp>
        <p:nvCxnSpPr>
          <p:cNvPr id="32" name="直線矢印コネクタ 31">
            <a:extLst>
              <a:ext uri="{FF2B5EF4-FFF2-40B4-BE49-F238E27FC236}">
                <a16:creationId xmlns:a16="http://schemas.microsoft.com/office/drawing/2014/main" id="{AA1E7F35-B9D5-E023-81AB-35AB8287D961}"/>
              </a:ext>
            </a:extLst>
          </p:cNvPr>
          <p:cNvCxnSpPr/>
          <p:nvPr/>
        </p:nvCxnSpPr>
        <p:spPr>
          <a:xfrm flipH="1">
            <a:off x="5286993" y="3082195"/>
            <a:ext cx="455784" cy="1194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EFBF5D5B-9E8B-5070-9680-C5DD825A9EC9}"/>
              </a:ext>
            </a:extLst>
          </p:cNvPr>
          <p:cNvCxnSpPr>
            <a:cxnSpLocks/>
          </p:cNvCxnSpPr>
          <p:nvPr/>
        </p:nvCxnSpPr>
        <p:spPr>
          <a:xfrm flipH="1" flipV="1">
            <a:off x="8823960" y="2044167"/>
            <a:ext cx="472440" cy="2749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E081EF88-BBC4-4A3E-C761-837DE6694DFF}"/>
              </a:ext>
            </a:extLst>
          </p:cNvPr>
          <p:cNvCxnSpPr>
            <a:cxnSpLocks/>
          </p:cNvCxnSpPr>
          <p:nvPr/>
        </p:nvCxnSpPr>
        <p:spPr>
          <a:xfrm>
            <a:off x="6538277" y="1026425"/>
            <a:ext cx="345864" cy="2164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53E84DD5-7F81-22FF-2682-B2D5FC16C390}"/>
              </a:ext>
            </a:extLst>
          </p:cNvPr>
          <p:cNvCxnSpPr>
            <a:cxnSpLocks/>
          </p:cNvCxnSpPr>
          <p:nvPr/>
        </p:nvCxnSpPr>
        <p:spPr>
          <a:xfrm>
            <a:off x="3606859" y="1640045"/>
            <a:ext cx="345864" cy="2164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ADDC16FD-0B65-1494-4A54-CF7C89AD31A4}"/>
              </a:ext>
            </a:extLst>
          </p:cNvPr>
          <p:cNvCxnSpPr>
            <a:cxnSpLocks/>
          </p:cNvCxnSpPr>
          <p:nvPr/>
        </p:nvCxnSpPr>
        <p:spPr>
          <a:xfrm flipV="1">
            <a:off x="4480668" y="3671409"/>
            <a:ext cx="642051" cy="118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C69B2063-EEB4-2A03-E985-E0D1D7AD0DBB}"/>
              </a:ext>
            </a:extLst>
          </p:cNvPr>
          <p:cNvCxnSpPr>
            <a:cxnSpLocks/>
          </p:cNvCxnSpPr>
          <p:nvPr/>
        </p:nvCxnSpPr>
        <p:spPr>
          <a:xfrm flipH="1" flipV="1">
            <a:off x="6945300" y="5404151"/>
            <a:ext cx="527288" cy="427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57">
            <a:extLst>
              <a:ext uri="{FF2B5EF4-FFF2-40B4-BE49-F238E27FC236}">
                <a16:creationId xmlns:a16="http://schemas.microsoft.com/office/drawing/2014/main" id="{C20D0707-AE78-AE0E-848E-4A3AD4726FFC}"/>
              </a:ext>
            </a:extLst>
          </p:cNvPr>
          <p:cNvSpPr txBox="1"/>
          <p:nvPr/>
        </p:nvSpPr>
        <p:spPr>
          <a:xfrm>
            <a:off x="4634919" y="5429447"/>
            <a:ext cx="1302212"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a:latin typeface="ＭＳ Ｐゴシック" panose="020B0600070205080204" pitchFamily="50" charset="-128"/>
                <a:ea typeface="ＭＳ Ｐゴシック" panose="020B0600070205080204" pitchFamily="50" charset="-128"/>
              </a:rPr>
              <a:t>電源スイッチ</a:t>
            </a:r>
            <a:endParaRPr kumimoji="1" lang="en-US" altLang="ja-JP" sz="1600" b="1">
              <a:latin typeface="ＭＳ Ｐゴシック" panose="020B0600070205080204" pitchFamily="50" charset="-128"/>
              <a:ea typeface="ＭＳ Ｐゴシック" panose="020B0600070205080204" pitchFamily="50" charset="-128"/>
            </a:endParaRPr>
          </a:p>
        </p:txBody>
      </p:sp>
      <p:sp>
        <p:nvSpPr>
          <p:cNvPr id="50" name="テキスト ボックス 57">
            <a:extLst>
              <a:ext uri="{FF2B5EF4-FFF2-40B4-BE49-F238E27FC236}">
                <a16:creationId xmlns:a16="http://schemas.microsoft.com/office/drawing/2014/main" id="{600F8E58-8F06-9C71-4E9D-39246A52D1A7}"/>
              </a:ext>
            </a:extLst>
          </p:cNvPr>
          <p:cNvSpPr txBox="1"/>
          <p:nvPr/>
        </p:nvSpPr>
        <p:spPr>
          <a:xfrm>
            <a:off x="237596" y="1759603"/>
            <a:ext cx="1750646"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latin typeface="ＭＳ Ｐゴシック" panose="020B0600070205080204" pitchFamily="50" charset="-128"/>
                <a:ea typeface="ＭＳ Ｐゴシック" panose="020B0600070205080204" pitchFamily="50" charset="-128"/>
              </a:rPr>
              <a:t>薬液供給スポンジ</a:t>
            </a:r>
            <a:endParaRPr kumimoji="1" lang="en-US" altLang="ja-JP" sz="1600" b="1" dirty="0">
              <a:latin typeface="ＭＳ Ｐゴシック" panose="020B0600070205080204" pitchFamily="50" charset="-128"/>
              <a:ea typeface="ＭＳ Ｐゴシック" panose="020B0600070205080204" pitchFamily="50" charset="-128"/>
            </a:endParaRPr>
          </a:p>
        </p:txBody>
      </p:sp>
      <p:cxnSp>
        <p:nvCxnSpPr>
          <p:cNvPr id="53" name="直線矢印コネクタ 52">
            <a:extLst>
              <a:ext uri="{FF2B5EF4-FFF2-40B4-BE49-F238E27FC236}">
                <a16:creationId xmlns:a16="http://schemas.microsoft.com/office/drawing/2014/main" id="{49C30126-4F37-F33E-FBF4-7D67E2C754ED}"/>
              </a:ext>
            </a:extLst>
          </p:cNvPr>
          <p:cNvCxnSpPr>
            <a:cxnSpLocks/>
          </p:cNvCxnSpPr>
          <p:nvPr/>
        </p:nvCxnSpPr>
        <p:spPr>
          <a:xfrm>
            <a:off x="3705185" y="4718619"/>
            <a:ext cx="415206" cy="3936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D6BDC6CE-8048-B2ED-32B2-D20FA484328E}"/>
              </a:ext>
            </a:extLst>
          </p:cNvPr>
          <p:cNvCxnSpPr>
            <a:cxnSpLocks/>
          </p:cNvCxnSpPr>
          <p:nvPr/>
        </p:nvCxnSpPr>
        <p:spPr>
          <a:xfrm flipH="1" flipV="1">
            <a:off x="4681383" y="5112277"/>
            <a:ext cx="809917" cy="348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55ADDADC-8014-A240-201F-26311355032C}"/>
              </a:ext>
            </a:extLst>
          </p:cNvPr>
          <p:cNvCxnSpPr>
            <a:cxnSpLocks/>
          </p:cNvCxnSpPr>
          <p:nvPr/>
        </p:nvCxnSpPr>
        <p:spPr>
          <a:xfrm flipV="1">
            <a:off x="691273" y="1470747"/>
            <a:ext cx="716861" cy="2846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57">
            <a:extLst>
              <a:ext uri="{FF2B5EF4-FFF2-40B4-BE49-F238E27FC236}">
                <a16:creationId xmlns:a16="http://schemas.microsoft.com/office/drawing/2014/main" id="{E1A0A5FA-C1A4-146E-3CCC-3CDEFA05A093}"/>
              </a:ext>
            </a:extLst>
          </p:cNvPr>
          <p:cNvSpPr txBox="1"/>
          <p:nvPr/>
        </p:nvSpPr>
        <p:spPr>
          <a:xfrm>
            <a:off x="3421905" y="4437586"/>
            <a:ext cx="1417615"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a:latin typeface="ＭＳ Ｐゴシック" panose="020B0600070205080204" pitchFamily="50" charset="-128"/>
                <a:ea typeface="ＭＳ Ｐゴシック" panose="020B0600070205080204" pitchFamily="50" charset="-128"/>
              </a:rPr>
              <a:t>噴霧時間調整</a:t>
            </a:r>
            <a:endParaRPr kumimoji="1" lang="en-US" altLang="ja-JP" sz="1600" b="1">
              <a:latin typeface="ＭＳ Ｐゴシック" panose="020B0600070205080204" pitchFamily="50" charset="-128"/>
              <a:ea typeface="ＭＳ Ｐゴシック" panose="020B0600070205080204" pitchFamily="50" charset="-128"/>
            </a:endParaRPr>
          </a:p>
        </p:txBody>
      </p:sp>
      <p:sp>
        <p:nvSpPr>
          <p:cNvPr id="23" name="テキスト ボックス 57">
            <a:extLst>
              <a:ext uri="{FF2B5EF4-FFF2-40B4-BE49-F238E27FC236}">
                <a16:creationId xmlns:a16="http://schemas.microsoft.com/office/drawing/2014/main" id="{489FE88B-2B8C-808D-B8A1-1202267D1FD1}"/>
              </a:ext>
            </a:extLst>
          </p:cNvPr>
          <p:cNvSpPr txBox="1"/>
          <p:nvPr/>
        </p:nvSpPr>
        <p:spPr>
          <a:xfrm>
            <a:off x="3526147" y="3607344"/>
            <a:ext cx="1188720" cy="31010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a:latin typeface="ＭＳ Ｐゴシック" panose="020B0600070205080204" pitchFamily="50" charset="-128"/>
                <a:ea typeface="ＭＳ Ｐゴシック" panose="020B0600070205080204" pitchFamily="50" charset="-128"/>
              </a:rPr>
              <a:t>操作</a:t>
            </a:r>
            <a:r>
              <a:rPr kumimoji="1" lang="en-US" altLang="ja-JP" sz="1600" b="1">
                <a:latin typeface="ＭＳ Ｐゴシック" panose="020B0600070205080204" pitchFamily="50" charset="-128"/>
                <a:ea typeface="ＭＳ Ｐゴシック" panose="020B0600070205080204" pitchFamily="50" charset="-128"/>
              </a:rPr>
              <a:t>BOX</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60" name="テキスト ボックス 59">
            <a:extLst>
              <a:ext uri="{FF2B5EF4-FFF2-40B4-BE49-F238E27FC236}">
                <a16:creationId xmlns:a16="http://schemas.microsoft.com/office/drawing/2014/main" id="{ADC7DBA2-EBC2-6C18-8F59-D5CDFE328D74}"/>
              </a:ext>
            </a:extLst>
          </p:cNvPr>
          <p:cNvSpPr txBox="1"/>
          <p:nvPr/>
        </p:nvSpPr>
        <p:spPr>
          <a:xfrm>
            <a:off x="3429155" y="6248156"/>
            <a:ext cx="6398553" cy="430887"/>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100" dirty="0">
                <a:latin typeface="BIZ UDゴシック" panose="020B0400000000000000" pitchFamily="49" charset="-128"/>
                <a:ea typeface="BIZ UDゴシック" panose="020B0400000000000000" pitchFamily="49" charset="-128"/>
              </a:rPr>
              <a:t>ロボットのカメラで房を検知して、噴霧をスタートさせる場合、コネクタトリガ</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の配線の１ピン側</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黒側）をＬＯ</a:t>
            </a:r>
            <a:r>
              <a:rPr kumimoji="1" lang="en-US" altLang="ja-JP" sz="1100" dirty="0">
                <a:latin typeface="BIZ UDゴシック" panose="020B0400000000000000" pitchFamily="49" charset="-128"/>
                <a:ea typeface="BIZ UDゴシック" panose="020B0400000000000000" pitchFamily="49" charset="-128"/>
              </a:rPr>
              <a:t>W</a:t>
            </a:r>
            <a:r>
              <a:rPr kumimoji="1" lang="ja-JP" altLang="en-US" sz="1100" dirty="0">
                <a:latin typeface="BIZ UDゴシック" panose="020B0400000000000000" pitchFamily="49" charset="-128"/>
                <a:ea typeface="BIZ UDゴシック" panose="020B0400000000000000" pitchFamily="49" charset="-128"/>
              </a:rPr>
              <a:t>レベルにするか、１ピンと２ピンをショートさせることで塗布がスタート</a:t>
            </a:r>
          </a:p>
        </p:txBody>
      </p:sp>
    </p:spTree>
    <p:extLst>
      <p:ext uri="{BB962C8B-B14F-4D97-AF65-F5344CB8AC3E}">
        <p14:creationId xmlns:p14="http://schemas.microsoft.com/office/powerpoint/2010/main" val="65710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AC15F-2AB5-6679-4AFE-28F5EC4C4D29}"/>
              </a:ext>
            </a:extLst>
          </p:cNvPr>
          <p:cNvSpPr>
            <a:spLocks noGrp="1"/>
          </p:cNvSpPr>
          <p:nvPr>
            <p:ph type="title"/>
          </p:nvPr>
        </p:nvSpPr>
        <p:spPr>
          <a:xfrm>
            <a:off x="553021" y="512608"/>
            <a:ext cx="8543925" cy="845707"/>
          </a:xfrm>
        </p:spPr>
        <p:txBody>
          <a:bodyPr>
            <a:normAutofit/>
          </a:bodyPr>
          <a:lstStyle/>
          <a:p>
            <a:pPr algn="ctr"/>
            <a:r>
              <a:rPr lang="ja-JP" altLang="en-US" sz="2400" dirty="0">
                <a:latin typeface="BIZ UDゴシック" panose="020B0400000000000000" pitchFamily="49" charset="-128"/>
                <a:ea typeface="BIZ UDゴシック" panose="020B0400000000000000" pitchFamily="49" charset="-128"/>
              </a:rPr>
              <a:t>記載内容の</a:t>
            </a:r>
            <a:r>
              <a:rPr kumimoji="1" lang="ja-JP" altLang="en-US" sz="2400" dirty="0">
                <a:latin typeface="BIZ UDゴシック" panose="020B0400000000000000" pitchFamily="49" charset="-128"/>
                <a:ea typeface="BIZ UDゴシック" panose="020B0400000000000000" pitchFamily="49" charset="-128"/>
              </a:rPr>
              <a:t>根拠等</a:t>
            </a:r>
            <a:br>
              <a:rPr kumimoji="1" lang="en-US" altLang="ja-JP" sz="2400" dirty="0">
                <a:latin typeface="BIZ UDゴシック" panose="020B0400000000000000" pitchFamily="49" charset="-128"/>
                <a:ea typeface="BIZ UDゴシック" panose="020B0400000000000000" pitchFamily="49" charset="-128"/>
              </a:rPr>
            </a:br>
            <a:r>
              <a:rPr kumimoji="1" lang="ja-JP" altLang="en-US" sz="2000" dirty="0">
                <a:latin typeface="BIZ UDゴシック" panose="020B0400000000000000" pitchFamily="49" charset="-128"/>
                <a:ea typeface="BIZ UDゴシック" panose="020B0400000000000000" pitchFamily="49" charset="-128"/>
              </a:rPr>
              <a:t>（補足資料）</a:t>
            </a:r>
          </a:p>
        </p:txBody>
      </p:sp>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08C447F-1E25-A592-4AE5-8D771B04B2A9}"/>
              </a:ext>
            </a:extLst>
          </p:cNvPr>
          <p:cNvSpPr>
            <a:spLocks noGrp="1"/>
          </p:cNvSpPr>
          <p:nvPr>
            <p:ph type="sldNum" sz="quarter" idx="12"/>
          </p:nvPr>
        </p:nvSpPr>
        <p:spPr/>
        <p:txBody>
          <a:bodyPr/>
          <a:lstStyle/>
          <a:p>
            <a:fld id="{08FA7DAE-B1A8-49FD-A74C-0F3ACDC12528}" type="slidenum">
              <a:rPr kumimoji="1" lang="ja-JP" altLang="en-US" smtClean="0"/>
              <a:t>3</a:t>
            </a:fld>
            <a:endParaRPr kumimoji="1" lang="ja-JP" altLang="en-US"/>
          </a:p>
        </p:txBody>
      </p:sp>
      <p:sp>
        <p:nvSpPr>
          <p:cNvPr id="3" name="テキスト ボックス 2">
            <a:extLst>
              <a:ext uri="{FF2B5EF4-FFF2-40B4-BE49-F238E27FC236}">
                <a16:creationId xmlns:a16="http://schemas.microsoft.com/office/drawing/2014/main" id="{9142913E-D140-AA0E-0F09-57F43AF78DA2}"/>
              </a:ext>
            </a:extLst>
          </p:cNvPr>
          <p:cNvSpPr txBox="1"/>
          <p:nvPr/>
        </p:nvSpPr>
        <p:spPr>
          <a:xfrm>
            <a:off x="777239" y="1532369"/>
            <a:ext cx="8543925" cy="5016758"/>
          </a:xfrm>
          <a:prstGeom prst="rect">
            <a:avLst/>
          </a:prstGeom>
          <a:noFill/>
        </p:spPr>
        <p:txBody>
          <a:bodyPr wrap="square" rtlCol="0">
            <a:spAutoFit/>
          </a:bodyPr>
          <a:lstStyle/>
          <a:p>
            <a:pPr marL="342900" indent="-342900">
              <a:buFont typeface="+mj-lt"/>
              <a:buAutoNum type="arabicPeriod"/>
            </a:pPr>
            <a:r>
              <a:rPr kumimoji="1" lang="ja-JP" altLang="en-US" sz="2000" dirty="0">
                <a:latin typeface="BIZ UDゴシック" panose="020B0400000000000000" pitchFamily="49" charset="-128"/>
                <a:ea typeface="BIZ UDゴシック" panose="020B0400000000000000" pitchFamily="49" charset="-128"/>
              </a:rPr>
              <a:t>生食用ブドウの品質や収量、販売価格等の重要な要素となる“果実肥大化を目的とするジベレリン処理第</a:t>
            </a:r>
            <a:r>
              <a:rPr kumimoji="1" lang="en-US" altLang="ja-JP" sz="2000" dirty="0">
                <a:latin typeface="BIZ UDゴシック" panose="020B0400000000000000" pitchFamily="49" charset="-128"/>
                <a:ea typeface="BIZ UDゴシック" panose="020B0400000000000000" pitchFamily="49" charset="-128"/>
              </a:rPr>
              <a:t>2</a:t>
            </a:r>
            <a:r>
              <a:rPr kumimoji="1" lang="ja-JP" altLang="en-US" sz="2000" dirty="0">
                <a:latin typeface="BIZ UDゴシック" panose="020B0400000000000000" pitchFamily="49" charset="-128"/>
                <a:ea typeface="BIZ UDゴシック" panose="020B0400000000000000" pitchFamily="49" charset="-128"/>
              </a:rPr>
              <a:t>回目作業”については、農家、技術指導員はじめ多くの関係者の皆様との共同研究活動となりました。</a:t>
            </a:r>
            <a:endParaRPr kumimoji="1" lang="en-US" altLang="ja-JP" sz="2000" dirty="0">
              <a:latin typeface="BIZ UDゴシック" panose="020B0400000000000000" pitchFamily="49" charset="-128"/>
              <a:ea typeface="BIZ UDゴシック" panose="020B0400000000000000" pitchFamily="49" charset="-128"/>
            </a:endParaRPr>
          </a:p>
          <a:p>
            <a:pPr marL="342900" indent="-342900">
              <a:buFont typeface="+mj-lt"/>
              <a:buAutoNum type="arabicPeriod"/>
            </a:pPr>
            <a:r>
              <a:rPr kumimoji="1" lang="ja-JP" altLang="en-US" sz="2000" dirty="0">
                <a:latin typeface="BIZ UDゴシック" panose="020B0400000000000000" pitchFamily="49" charset="-128"/>
                <a:ea typeface="BIZ UDゴシック" panose="020B0400000000000000" pitchFamily="49" charset="-128"/>
              </a:rPr>
              <a:t>房に附着する薬液量を定量的に計測する技術開発を行いました。</a:t>
            </a:r>
            <a:r>
              <a:rPr lang="ja-JP" altLang="en-US" sz="2000" dirty="0">
                <a:latin typeface="BIZ UDゴシック" panose="020B0400000000000000" pitchFamily="49" charset="-128"/>
                <a:ea typeface="BIZ UDゴシック" panose="020B0400000000000000" pitchFamily="49" charset="-128"/>
              </a:rPr>
              <a:t>ジベ薬液を塗布した後、精製水で洗い流し化学的測定</a:t>
            </a:r>
            <a:r>
              <a:rPr kumimoji="1" lang="ja-JP" altLang="en-US" sz="1400" dirty="0">
                <a:latin typeface="BIZ UDゴシック" panose="020B0400000000000000" pitchFamily="49" charset="-128"/>
                <a:ea typeface="BIZ UDゴシック" panose="020B0400000000000000" pitchFamily="49" charset="-128"/>
              </a:rPr>
              <a:t>（別紙</a:t>
            </a:r>
            <a:r>
              <a:rPr lang="ja-JP" altLang="en-US" sz="1400" dirty="0">
                <a:latin typeface="BIZ UDゴシック" panose="020B0400000000000000" pitchFamily="49" charset="-128"/>
                <a:ea typeface="BIZ UDゴシック" panose="020B0400000000000000" pitchFamily="49" charset="-128"/>
              </a:rPr>
              <a:t>ｰ１</a:t>
            </a:r>
            <a:r>
              <a:rPr kumimoji="1" lang="ja-JP" altLang="en-US" sz="1400" dirty="0">
                <a:latin typeface="BIZ UDゴシック" panose="020B0400000000000000" pitchFamily="49" charset="-128"/>
                <a:ea typeface="BIZ UDゴシック" panose="020B0400000000000000" pitchFamily="49" charset="-128"/>
              </a:rPr>
              <a:t>参照）</a:t>
            </a:r>
            <a:endParaRPr kumimoji="1" lang="en-US" altLang="ja-JP" sz="1400" dirty="0">
              <a:latin typeface="BIZ UDゴシック" panose="020B0400000000000000" pitchFamily="49" charset="-128"/>
              <a:ea typeface="BIZ UDゴシック" panose="020B0400000000000000" pitchFamily="49" charset="-128"/>
            </a:endParaRPr>
          </a:p>
          <a:p>
            <a:pPr marL="342900" indent="-342900">
              <a:buFont typeface="+mj-lt"/>
              <a:buAutoNum type="arabicPeriod"/>
            </a:pPr>
            <a:r>
              <a:rPr lang="ja-JP" altLang="en-US" sz="2000" dirty="0">
                <a:latin typeface="BIZ UDゴシック" panose="020B0400000000000000" pitchFamily="49" charset="-128"/>
                <a:ea typeface="BIZ UDゴシック" panose="020B0400000000000000" pitchFamily="49" charset="-128"/>
              </a:rPr>
              <a:t>多くの実験を行うためにジベ作業を行う時点のブドウの房を樹脂により模擬品（模擬ブドウ）を製作しました。余液の附着状態</a:t>
            </a:r>
            <a:r>
              <a:rPr lang="ja-JP" altLang="en-US" sz="1400" dirty="0">
                <a:latin typeface="BIZ UDゴシック" panose="020B0400000000000000" pitchFamily="49" charset="-128"/>
                <a:ea typeface="BIZ UDゴシック" panose="020B0400000000000000" pitchFamily="49" charset="-128"/>
              </a:rPr>
              <a:t>（別紙ｰ２参照）</a:t>
            </a:r>
            <a:endParaRPr kumimoji="1" lang="en-US" altLang="ja-JP" sz="1400" dirty="0">
              <a:latin typeface="BIZ UDゴシック" panose="020B0400000000000000" pitchFamily="49" charset="-128"/>
              <a:ea typeface="BIZ UDゴシック" panose="020B0400000000000000" pitchFamily="49" charset="-128"/>
            </a:endParaRPr>
          </a:p>
          <a:p>
            <a:pPr marL="342900" indent="-342900">
              <a:buFont typeface="+mj-lt"/>
              <a:buAutoNum type="arabicPeriod"/>
            </a:pPr>
            <a:r>
              <a:rPr lang="ja-JP" altLang="en-US" sz="2000" dirty="0">
                <a:latin typeface="BIZ UDゴシック" panose="020B0400000000000000" pitchFamily="49" charset="-128"/>
                <a:ea typeface="BIZ UDゴシック" panose="020B0400000000000000" pitchFamily="49" charset="-128"/>
              </a:rPr>
              <a:t>一般的に広く行われているジベ作業第</a:t>
            </a:r>
            <a:r>
              <a:rPr lang="en-US" altLang="ja-JP" sz="2000" dirty="0">
                <a:latin typeface="BIZ UDゴシック" panose="020B0400000000000000" pitchFamily="49" charset="-128"/>
                <a:ea typeface="BIZ UDゴシック" panose="020B0400000000000000" pitchFamily="49" charset="-128"/>
              </a:rPr>
              <a:t>2</a:t>
            </a:r>
            <a:r>
              <a:rPr lang="ja-JP" altLang="en-US" sz="2000" dirty="0">
                <a:latin typeface="BIZ UDゴシック" panose="020B0400000000000000" pitchFamily="49" charset="-128"/>
                <a:ea typeface="BIZ UDゴシック" panose="020B0400000000000000" pitchFamily="49" charset="-128"/>
              </a:rPr>
              <a:t>回目の作業内容、時間計測、附着残量、薬液使用量等の把握と附着量規格値を設定。</a:t>
            </a:r>
            <a:r>
              <a:rPr lang="ja-JP" altLang="en-US" sz="1600" dirty="0">
                <a:latin typeface="BIZ UDゴシック" panose="020B0400000000000000" pitchFamily="49" charset="-128"/>
                <a:ea typeface="BIZ UDゴシック" panose="020B0400000000000000" pitchFamily="49" charset="-128"/>
              </a:rPr>
              <a:t>（別紙ｰ３参照）</a:t>
            </a:r>
            <a:endParaRPr lang="en-US" altLang="ja-JP" sz="1600" dirty="0">
              <a:latin typeface="BIZ UDゴシック" panose="020B0400000000000000" pitchFamily="49" charset="-128"/>
              <a:ea typeface="BIZ UDゴシック" panose="020B0400000000000000" pitchFamily="49" charset="-128"/>
            </a:endParaRPr>
          </a:p>
          <a:p>
            <a:pPr marL="342900" indent="-342900">
              <a:buFont typeface="+mj-lt"/>
              <a:buAutoNum type="arabicPeriod"/>
            </a:pPr>
            <a:r>
              <a:rPr lang="ja-JP" altLang="en-US" sz="2000" dirty="0">
                <a:latin typeface="BIZ UDゴシック" panose="020B0400000000000000" pitchFamily="49" charset="-128"/>
                <a:ea typeface="BIZ UDゴシック" panose="020B0400000000000000" pitchFamily="49" charset="-128"/>
              </a:rPr>
              <a:t>改善候補塗布器を複数器設計、製作し、附着量の測定と附着状態を目視観察、写真撮影等を行いました。</a:t>
            </a:r>
            <a:r>
              <a:rPr lang="ja-JP" altLang="en-US" sz="1400" dirty="0">
                <a:latin typeface="BIZ UDゴシック" panose="020B0400000000000000" pitchFamily="49" charset="-128"/>
                <a:ea typeface="BIZ UDゴシック" panose="020B0400000000000000" pitchFamily="49" charset="-128"/>
              </a:rPr>
              <a:t>（別紙ｰ４参照）</a:t>
            </a:r>
            <a:endParaRPr lang="en-US" altLang="ja-JP" sz="1400" dirty="0">
              <a:latin typeface="BIZ UDゴシック" panose="020B0400000000000000" pitchFamily="49" charset="-128"/>
              <a:ea typeface="BIZ UDゴシック" panose="020B0400000000000000" pitchFamily="49" charset="-128"/>
            </a:endParaRPr>
          </a:p>
          <a:p>
            <a:pPr marL="342900" indent="-342900">
              <a:buFont typeface="+mj-lt"/>
              <a:buAutoNum type="arabicPeriod"/>
            </a:pPr>
            <a:r>
              <a:rPr kumimoji="1" lang="ja-JP" altLang="en-US" sz="2000" dirty="0">
                <a:latin typeface="BIZ UDゴシック" panose="020B0400000000000000" pitchFamily="49" charset="-128"/>
                <a:ea typeface="BIZ UDゴシック" panose="020B0400000000000000" pitchFamily="49" charset="-128"/>
              </a:rPr>
              <a:t>房に識別番号を付与し、方法、塗布器、従来法等との比較調査と追跡調査等を行いました。房重量、形、糖度・酸度、食味等の評価を実施しました。</a:t>
            </a:r>
            <a:r>
              <a:rPr kumimoji="1" lang="ja-JP" altLang="en-US" sz="1400" dirty="0">
                <a:latin typeface="BIZ UDゴシック" panose="020B0400000000000000" pitchFamily="49" charset="-128"/>
                <a:ea typeface="BIZ UDゴシック" panose="020B0400000000000000" pitchFamily="49" charset="-128"/>
              </a:rPr>
              <a:t>（別紙ー５、６，７参照）</a:t>
            </a:r>
            <a:endParaRPr kumimoji="1" lang="en-US" altLang="ja-JP" sz="1400" dirty="0">
              <a:latin typeface="BIZ UDゴシック" panose="020B0400000000000000" pitchFamily="49" charset="-128"/>
              <a:ea typeface="BIZ UDゴシック" panose="020B0400000000000000" pitchFamily="49" charset="-128"/>
            </a:endParaRPr>
          </a:p>
          <a:p>
            <a:pPr marL="342900" indent="-342900">
              <a:buFont typeface="+mj-lt"/>
              <a:buAutoNum type="arabicPeriod"/>
            </a:pPr>
            <a:r>
              <a:rPr kumimoji="1" lang="ja-JP" altLang="en-US" sz="2000" dirty="0">
                <a:latin typeface="BIZ UDゴシック" panose="020B0400000000000000" pitchFamily="49" charset="-128"/>
                <a:ea typeface="BIZ UDゴシック" panose="020B0400000000000000" pitchFamily="49" charset="-128"/>
              </a:rPr>
              <a:t>総合調査報告書を作成しました。</a:t>
            </a:r>
            <a:r>
              <a:rPr kumimoji="1" lang="ja-JP" altLang="en-US" sz="1400" dirty="0">
                <a:latin typeface="BIZ UDゴシック" panose="020B0400000000000000" pitchFamily="49" charset="-128"/>
                <a:ea typeface="BIZ UDゴシック" panose="020B0400000000000000" pitchFamily="49" charset="-128"/>
              </a:rPr>
              <a:t>（別紙ー８参照）</a:t>
            </a:r>
            <a:endParaRPr kumimoji="1" lang="en-US" altLang="ja-JP" sz="1400" dirty="0">
              <a:latin typeface="BIZ UDゴシック" panose="020B0400000000000000" pitchFamily="49" charset="-128"/>
              <a:ea typeface="BIZ UDゴシック" panose="020B0400000000000000" pitchFamily="49" charset="-128"/>
            </a:endParaRPr>
          </a:p>
          <a:p>
            <a:pPr marL="342900" indent="-342900">
              <a:buFont typeface="+mj-lt"/>
              <a:buAutoNum type="arabicPeriod"/>
            </a:pP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2503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AC15F-2AB5-6679-4AFE-28F5EC4C4D29}"/>
              </a:ext>
            </a:extLst>
          </p:cNvPr>
          <p:cNvSpPr>
            <a:spLocks noGrp="1"/>
          </p:cNvSpPr>
          <p:nvPr>
            <p:ph type="title"/>
          </p:nvPr>
        </p:nvSpPr>
        <p:spPr>
          <a:xfrm>
            <a:off x="681037" y="287513"/>
            <a:ext cx="8543925" cy="845707"/>
          </a:xfrm>
        </p:spPr>
        <p:txBody>
          <a:bodyPr>
            <a:normAutofit/>
          </a:bodyPr>
          <a:lstStyle/>
          <a:p>
            <a:pPr algn="ctr"/>
            <a:r>
              <a:rPr lang="ja-JP" altLang="en-US" sz="2400" dirty="0">
                <a:latin typeface="BIZ UDゴシック" panose="020B0400000000000000" pitchFamily="49" charset="-128"/>
                <a:ea typeface="BIZ UDゴシック" panose="020B0400000000000000" pitchFamily="49" charset="-128"/>
              </a:rPr>
              <a:t>記載内容の</a:t>
            </a:r>
            <a:r>
              <a:rPr kumimoji="1" lang="ja-JP" altLang="en-US" sz="2400" dirty="0">
                <a:latin typeface="BIZ UDゴシック" panose="020B0400000000000000" pitchFamily="49" charset="-128"/>
                <a:ea typeface="BIZ UDゴシック" panose="020B0400000000000000" pitchFamily="49" charset="-128"/>
              </a:rPr>
              <a:t>根拠等</a:t>
            </a:r>
            <a:br>
              <a:rPr kumimoji="1" lang="en-US" altLang="ja-JP" sz="2400" dirty="0">
                <a:latin typeface="BIZ UDゴシック" panose="020B0400000000000000" pitchFamily="49" charset="-128"/>
                <a:ea typeface="BIZ UDゴシック" panose="020B0400000000000000" pitchFamily="49" charset="-128"/>
              </a:rPr>
            </a:br>
            <a:r>
              <a:rPr kumimoji="1" lang="ja-JP" altLang="en-US" sz="2000" dirty="0">
                <a:latin typeface="BIZ UDゴシック" panose="020B0400000000000000" pitchFamily="49" charset="-128"/>
                <a:ea typeface="BIZ UDゴシック" panose="020B0400000000000000" pitchFamily="49" charset="-128"/>
              </a:rPr>
              <a:t>（補足資料）</a:t>
            </a:r>
          </a:p>
        </p:txBody>
      </p:sp>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08C447F-1E25-A592-4AE5-8D771B04B2A9}"/>
              </a:ext>
            </a:extLst>
          </p:cNvPr>
          <p:cNvSpPr>
            <a:spLocks noGrp="1"/>
          </p:cNvSpPr>
          <p:nvPr>
            <p:ph type="sldNum" sz="quarter" idx="12"/>
          </p:nvPr>
        </p:nvSpPr>
        <p:spPr/>
        <p:txBody>
          <a:bodyPr/>
          <a:lstStyle/>
          <a:p>
            <a:fld id="{08FA7DAE-B1A8-49FD-A74C-0F3ACDC12528}" type="slidenum">
              <a:rPr kumimoji="1" lang="ja-JP" altLang="en-US" smtClean="0"/>
              <a:t>4</a:t>
            </a:fld>
            <a:endParaRPr kumimoji="1" lang="ja-JP" altLang="en-US"/>
          </a:p>
        </p:txBody>
      </p:sp>
      <p:pic>
        <p:nvPicPr>
          <p:cNvPr id="6" name="図 5">
            <a:extLst>
              <a:ext uri="{FF2B5EF4-FFF2-40B4-BE49-F238E27FC236}">
                <a16:creationId xmlns:a16="http://schemas.microsoft.com/office/drawing/2014/main" id="{90E8BBBF-A1CF-352C-1916-B623D117C16D}"/>
              </a:ext>
            </a:extLst>
          </p:cNvPr>
          <p:cNvPicPr>
            <a:picLocks noChangeAspect="1"/>
          </p:cNvPicPr>
          <p:nvPr/>
        </p:nvPicPr>
        <p:blipFill>
          <a:blip r:embed="rId2"/>
          <a:stretch>
            <a:fillRect/>
          </a:stretch>
        </p:blipFill>
        <p:spPr>
          <a:xfrm>
            <a:off x="3990213" y="2117407"/>
            <a:ext cx="5500449" cy="4329113"/>
          </a:xfrm>
          <a:prstGeom prst="rect">
            <a:avLst/>
          </a:prstGeom>
          <a:solidFill>
            <a:schemeClr val="bg1"/>
          </a:solidFill>
          <a:ln>
            <a:solidFill>
              <a:schemeClr val="tx1"/>
            </a:solidFill>
          </a:ln>
          <a:effectLst>
            <a:outerShdw blurRad="50800" dist="114300" dir="2700000" algn="tl" rotWithShape="0">
              <a:prstClr val="black">
                <a:alpha val="40000"/>
              </a:prstClr>
            </a:outerShdw>
          </a:effectLst>
        </p:spPr>
      </p:pic>
      <p:pic>
        <p:nvPicPr>
          <p:cNvPr id="8" name="図 7">
            <a:extLst>
              <a:ext uri="{FF2B5EF4-FFF2-40B4-BE49-F238E27FC236}">
                <a16:creationId xmlns:a16="http://schemas.microsoft.com/office/drawing/2014/main" id="{8D08FF1C-A2FA-2334-6776-949F248F6B87}"/>
              </a:ext>
            </a:extLst>
          </p:cNvPr>
          <p:cNvPicPr>
            <a:picLocks noChangeAspect="1"/>
          </p:cNvPicPr>
          <p:nvPr/>
        </p:nvPicPr>
        <p:blipFill>
          <a:blip r:embed="rId3"/>
          <a:stretch>
            <a:fillRect/>
          </a:stretch>
        </p:blipFill>
        <p:spPr>
          <a:xfrm>
            <a:off x="217075" y="1133220"/>
            <a:ext cx="4898988" cy="2800389"/>
          </a:xfrm>
          <a:prstGeom prst="rect">
            <a:avLst/>
          </a:prstGeom>
        </p:spPr>
      </p:pic>
      <p:sp>
        <p:nvSpPr>
          <p:cNvPr id="9" name="テキスト ボックス 8">
            <a:extLst>
              <a:ext uri="{FF2B5EF4-FFF2-40B4-BE49-F238E27FC236}">
                <a16:creationId xmlns:a16="http://schemas.microsoft.com/office/drawing/2014/main" id="{8A041217-6E70-B5D8-DAB8-FE77E2B01AF4}"/>
              </a:ext>
            </a:extLst>
          </p:cNvPr>
          <p:cNvSpPr txBox="1"/>
          <p:nvPr/>
        </p:nvSpPr>
        <p:spPr>
          <a:xfrm>
            <a:off x="107347" y="4041648"/>
            <a:ext cx="3650837" cy="2585323"/>
          </a:xfrm>
          <a:prstGeom prst="rect">
            <a:avLst/>
          </a:prstGeom>
          <a:solidFill>
            <a:schemeClr val="bg1"/>
          </a:solidFill>
          <a:ln>
            <a:solidFill>
              <a:schemeClr val="tx1"/>
            </a:solidFill>
          </a:ln>
          <a:effectLst>
            <a:outerShdw blurRad="50800" dist="114300" dir="2700000" algn="tl" rotWithShape="0">
              <a:prstClr val="black">
                <a:alpha val="40000"/>
              </a:prstClr>
            </a:outerShdw>
          </a:effectLst>
        </p:spPr>
        <p:txBody>
          <a:bodyPr wrap="square" rtlCol="0">
            <a:spAutoFit/>
          </a:bodyPr>
          <a:lstStyle/>
          <a:p>
            <a:pPr marL="285750" indent="-285750">
              <a:buFont typeface="Wingdings" panose="05000000000000000000" pitchFamily="2" charset="2"/>
              <a:buChar char="Ø"/>
            </a:pPr>
            <a:r>
              <a:rPr kumimoji="1" lang="ja-JP" altLang="en-US" dirty="0">
                <a:latin typeface="BIZ UDゴシック" panose="020B0400000000000000" pitchFamily="49" charset="-128"/>
                <a:ea typeface="BIZ UDゴシック" panose="020B0400000000000000" pitchFamily="49" charset="-128"/>
              </a:rPr>
              <a:t>ジベレリン処理第</a:t>
            </a:r>
            <a:r>
              <a:rPr kumimoji="1" lang="en-US" altLang="ja-JP" dirty="0">
                <a:latin typeface="BIZ UDゴシック" panose="020B0400000000000000" pitchFamily="49" charset="-128"/>
                <a:ea typeface="BIZ UDゴシック" panose="020B0400000000000000" pitchFamily="49" charset="-128"/>
              </a:rPr>
              <a:t>2</a:t>
            </a:r>
            <a:r>
              <a:rPr kumimoji="1" lang="ja-JP" altLang="en-US" dirty="0">
                <a:latin typeface="BIZ UDゴシック" panose="020B0400000000000000" pitchFamily="49" charset="-128"/>
                <a:ea typeface="BIZ UDゴシック" panose="020B0400000000000000" pitchFamily="49" charset="-128"/>
              </a:rPr>
              <a:t>回目の薬液塗布について、塗布装置、塗布方法、塗布時間等の要因と幾つかの水準を露地栽培ブドウに対して実証実験を行いました。</a:t>
            </a:r>
            <a:endParaRPr kumimoji="1" lang="en-US" altLang="ja-JP"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lang="ja-JP" altLang="en-US" dirty="0">
                <a:latin typeface="BIZ UDゴシック" panose="020B0400000000000000" pitchFamily="49" charset="-128"/>
                <a:ea typeface="BIZ UDゴシック" panose="020B0400000000000000" pitchFamily="49" charset="-128"/>
              </a:rPr>
              <a:t>附着量を測定し化学的な方法を開発し、定量分析を行い、最適な条件を探しました</a:t>
            </a:r>
            <a:endParaRPr kumimoji="1" lang="ja-JP" altLang="en-US"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BF4AA32E-77AB-A100-0D2A-33A7DE272B5E}"/>
              </a:ext>
            </a:extLst>
          </p:cNvPr>
          <p:cNvSpPr txBox="1"/>
          <p:nvPr/>
        </p:nvSpPr>
        <p:spPr>
          <a:xfrm>
            <a:off x="5691283" y="901366"/>
            <a:ext cx="3997641" cy="923330"/>
          </a:xfrm>
          <a:prstGeom prst="rect">
            <a:avLst/>
          </a:prstGeom>
          <a:solidFill>
            <a:schemeClr val="bg1"/>
          </a:solidFill>
          <a:ln>
            <a:solidFill>
              <a:schemeClr val="tx1"/>
            </a:solidFill>
          </a:ln>
          <a:effectLst>
            <a:outerShdw blurRad="50800" dist="114300" dir="2700000" algn="tl" rotWithShape="0">
              <a:prstClr val="black">
                <a:alpha val="40000"/>
              </a:prstClr>
            </a:outerShdw>
          </a:effectLst>
        </p:spPr>
        <p:txBody>
          <a:bodyPr wrap="square" rtlCol="0">
            <a:spAutoFit/>
          </a:bodyPr>
          <a:lstStyle/>
          <a:p>
            <a:pPr marL="285750" indent="-285750">
              <a:buFont typeface="Wingdings" panose="05000000000000000000" pitchFamily="2" charset="2"/>
              <a:buChar char="Ø"/>
            </a:pPr>
            <a:r>
              <a:rPr kumimoji="1" lang="ja-JP" altLang="en-US" dirty="0">
                <a:solidFill>
                  <a:srgbClr val="FF0000"/>
                </a:solidFill>
                <a:latin typeface="BIZ UDゴシック" panose="020B0400000000000000" pitchFamily="49" charset="-128"/>
                <a:ea typeface="BIZ UDゴシック" panose="020B0400000000000000" pitchFamily="49" charset="-128"/>
              </a:rPr>
              <a:t>ブドウは採番され、収穫まで成長まで継続した観察と品質情報等を分析・評価しました。</a:t>
            </a:r>
          </a:p>
        </p:txBody>
      </p:sp>
      <p:sp>
        <p:nvSpPr>
          <p:cNvPr id="3" name="テキスト ボックス 2">
            <a:extLst>
              <a:ext uri="{FF2B5EF4-FFF2-40B4-BE49-F238E27FC236}">
                <a16:creationId xmlns:a16="http://schemas.microsoft.com/office/drawing/2014/main" id="{A269EFEF-87D8-F3D4-9384-DBC19CE29977}"/>
              </a:ext>
            </a:extLst>
          </p:cNvPr>
          <p:cNvSpPr txBox="1"/>
          <p:nvPr/>
        </p:nvSpPr>
        <p:spPr>
          <a:xfrm>
            <a:off x="217074" y="461315"/>
            <a:ext cx="2983325" cy="369332"/>
          </a:xfrm>
          <a:prstGeom prst="rect">
            <a:avLst/>
          </a:prstGeom>
          <a:solidFill>
            <a:srgbClr val="002060"/>
          </a:solidFill>
        </p:spPr>
        <p:txBody>
          <a:bodyPr wrap="squar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附着薬液量の化学的測定</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B02DAF77-6C95-1BA3-AC7A-8F2861CAAC68}"/>
              </a:ext>
            </a:extLst>
          </p:cNvPr>
          <p:cNvSpPr txBox="1"/>
          <p:nvPr/>
        </p:nvSpPr>
        <p:spPr>
          <a:xfrm>
            <a:off x="8171688" y="3261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ー１</a:t>
            </a:r>
            <a:endParaRPr kumimoji="1" lang="ja-JP" altLang="en-US"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13955D54-5E24-5B6E-DDB3-492DAB756095}"/>
              </a:ext>
            </a:extLst>
          </p:cNvPr>
          <p:cNvSpPr txBox="1"/>
          <p:nvPr/>
        </p:nvSpPr>
        <p:spPr>
          <a:xfrm>
            <a:off x="5116063" y="2357752"/>
            <a:ext cx="3166877" cy="1277273"/>
          </a:xfrm>
          <a:prstGeom prst="rect">
            <a:avLst/>
          </a:prstGeom>
          <a:noFill/>
        </p:spPr>
        <p:txBody>
          <a:bodyPr wrap="square" rtlCol="0">
            <a:spAutoFit/>
          </a:bodyPr>
          <a:lstStyle/>
          <a:p>
            <a:r>
              <a:rPr kumimoji="1" lang="ja-JP" altLang="en-US" sz="1100" dirty="0">
                <a:latin typeface="BIZ UDゴシック" panose="020B0400000000000000" pitchFamily="49" charset="-128"/>
                <a:ea typeface="BIZ UDゴシック" panose="020B0400000000000000" pitchFamily="49" charset="-128"/>
              </a:rPr>
              <a:t>脚注：上記に記載の番号は、塗布方式を異にした開発番号である。</a:t>
            </a:r>
            <a:r>
              <a:rPr kumimoji="1" lang="en-US" altLang="ja-JP" sz="1100" dirty="0">
                <a:latin typeface="BIZ UDゴシック" panose="020B0400000000000000" pitchFamily="49" charset="-128"/>
                <a:ea typeface="BIZ UDゴシック" panose="020B0400000000000000" pitchFamily="49" charset="-128"/>
              </a:rPr>
              <a:t>C</a:t>
            </a:r>
            <a:r>
              <a:rPr kumimoji="1" lang="ja-JP" altLang="en-US" sz="1100" dirty="0">
                <a:latin typeface="BIZ UDゴシック" panose="020B0400000000000000" pitchFamily="49" charset="-128"/>
                <a:ea typeface="BIZ UDゴシック" panose="020B0400000000000000" pitchFamily="49" charset="-128"/>
              </a:rPr>
              <a:t>型は電気方式、</a:t>
            </a:r>
            <a:r>
              <a:rPr kumimoji="1" lang="en-US" altLang="ja-JP" sz="1100" dirty="0">
                <a:latin typeface="BIZ UDゴシック" panose="020B0400000000000000" pitchFamily="49" charset="-128"/>
                <a:ea typeface="BIZ UDゴシック" panose="020B0400000000000000" pitchFamily="49" charset="-128"/>
              </a:rPr>
              <a:t>S</a:t>
            </a:r>
            <a:r>
              <a:rPr kumimoji="1" lang="ja-JP" altLang="en-US" sz="1100" dirty="0">
                <a:latin typeface="BIZ UDゴシック" panose="020B0400000000000000" pitchFamily="49" charset="-128"/>
                <a:ea typeface="BIZ UDゴシック" panose="020B0400000000000000" pitchFamily="49" charset="-128"/>
              </a:rPr>
              <a:t>型は機械方式。各々その中でも設計変更を行っている。</a:t>
            </a:r>
            <a:r>
              <a:rPr kumimoji="1" lang="en-US" altLang="ja-JP" sz="1100" dirty="0">
                <a:latin typeface="BIZ UDゴシック" panose="020B0400000000000000" pitchFamily="49" charset="-128"/>
                <a:ea typeface="BIZ UDゴシック" panose="020B0400000000000000" pitchFamily="49" charset="-128"/>
              </a:rPr>
              <a:t>C1</a:t>
            </a:r>
            <a:r>
              <a:rPr kumimoji="1" lang="ja-JP" altLang="en-US" sz="1100" dirty="0">
                <a:latin typeface="BIZ UDゴシック" panose="020B0400000000000000" pitchFamily="49" charset="-128"/>
                <a:ea typeface="BIZ UDゴシック" panose="020B0400000000000000" pitchFamily="49" charset="-128"/>
              </a:rPr>
              <a:t>は開発初号機。</a:t>
            </a:r>
            <a:endParaRPr kumimoji="1"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従来は、一般的に行われている方法を再現させている。この統計グラフは開発初期のものである。バラツキ傾向を調査するのが狙い</a:t>
            </a:r>
            <a:endParaRPr kumimoji="1" lang="ja-JP" altLang="en-US" sz="11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4858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AC15F-2AB5-6679-4AFE-28F5EC4C4D29}"/>
              </a:ext>
            </a:extLst>
          </p:cNvPr>
          <p:cNvSpPr>
            <a:spLocks noGrp="1"/>
          </p:cNvSpPr>
          <p:nvPr>
            <p:ph type="title"/>
          </p:nvPr>
        </p:nvSpPr>
        <p:spPr>
          <a:xfrm>
            <a:off x="681038" y="338554"/>
            <a:ext cx="8543925" cy="704721"/>
          </a:xfrm>
        </p:spPr>
        <p:txBody>
          <a:bodyPr>
            <a:normAutofit fontScale="90000"/>
          </a:bodyPr>
          <a:lstStyle/>
          <a:p>
            <a:pPr algn="ctr"/>
            <a:r>
              <a:rPr lang="ja-JP" altLang="en-US" sz="2700" dirty="0">
                <a:latin typeface="BIZ UDゴシック" panose="020B0400000000000000" pitchFamily="49" charset="-128"/>
                <a:ea typeface="BIZ UDゴシック" panose="020B0400000000000000" pitchFamily="49" charset="-128"/>
              </a:rPr>
              <a:t>記載内容の</a:t>
            </a:r>
            <a:r>
              <a:rPr kumimoji="1" lang="ja-JP" altLang="en-US" sz="2700" dirty="0">
                <a:latin typeface="BIZ UDゴシック" panose="020B0400000000000000" pitchFamily="49" charset="-128"/>
                <a:ea typeface="BIZ UDゴシック" panose="020B0400000000000000" pitchFamily="49" charset="-128"/>
              </a:rPr>
              <a:t>根拠等</a:t>
            </a:r>
            <a:br>
              <a:rPr kumimoji="1" lang="en-US" altLang="ja-JP" sz="2700" dirty="0">
                <a:latin typeface="BIZ UDゴシック" panose="020B0400000000000000" pitchFamily="49" charset="-128"/>
                <a:ea typeface="BIZ UDゴシック" panose="020B0400000000000000" pitchFamily="49" charset="-128"/>
              </a:rPr>
            </a:br>
            <a:r>
              <a:rPr kumimoji="1" lang="ja-JP" altLang="en-US" sz="2000" dirty="0">
                <a:latin typeface="BIZ UDゴシック" panose="020B0400000000000000" pitchFamily="49" charset="-128"/>
                <a:ea typeface="BIZ UDゴシック" panose="020B0400000000000000" pitchFamily="49" charset="-128"/>
              </a:rPr>
              <a:t>（補足資料）</a:t>
            </a:r>
          </a:p>
        </p:txBody>
      </p:sp>
      <p:sp>
        <p:nvSpPr>
          <p:cNvPr id="4" name="テキスト ボックス 3">
            <a:extLst>
              <a:ext uri="{FF2B5EF4-FFF2-40B4-BE49-F238E27FC236}">
                <a16:creationId xmlns:a16="http://schemas.microsoft.com/office/drawing/2014/main" id="{CA683E20-59B0-BEE6-641E-B50ACA9F9C4F}"/>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CB5DD950-4307-4BBD-9298-645E35058403}"/>
              </a:ext>
            </a:extLst>
          </p:cNvPr>
          <p:cNvSpPr>
            <a:spLocks noGrp="1"/>
          </p:cNvSpPr>
          <p:nvPr>
            <p:ph type="sldNum" sz="quarter" idx="12"/>
          </p:nvPr>
        </p:nvSpPr>
        <p:spPr/>
        <p:txBody>
          <a:bodyPr/>
          <a:lstStyle/>
          <a:p>
            <a:fld id="{08FA7DAE-B1A8-49FD-A74C-0F3ACDC12528}" type="slidenum">
              <a:rPr kumimoji="1" lang="ja-JP" altLang="en-US" smtClean="0"/>
              <a:t>5</a:t>
            </a:fld>
            <a:endParaRPr kumimoji="1" lang="ja-JP" altLang="en-US" dirty="0"/>
          </a:p>
        </p:txBody>
      </p:sp>
      <p:pic>
        <p:nvPicPr>
          <p:cNvPr id="7" name="図 6">
            <a:extLst>
              <a:ext uri="{FF2B5EF4-FFF2-40B4-BE49-F238E27FC236}">
                <a16:creationId xmlns:a16="http://schemas.microsoft.com/office/drawing/2014/main" id="{DE7F342D-5814-969E-4CCA-0C5FA1D56DAC}"/>
              </a:ext>
            </a:extLst>
          </p:cNvPr>
          <p:cNvPicPr>
            <a:picLocks noChangeAspect="1"/>
          </p:cNvPicPr>
          <p:nvPr/>
        </p:nvPicPr>
        <p:blipFill>
          <a:blip r:embed="rId2"/>
          <a:stretch>
            <a:fillRect/>
          </a:stretch>
        </p:blipFill>
        <p:spPr>
          <a:xfrm>
            <a:off x="393192" y="1308968"/>
            <a:ext cx="5797889" cy="3325693"/>
          </a:xfrm>
          <a:prstGeom prst="rect">
            <a:avLst/>
          </a:prstGeom>
          <a:ln>
            <a:solidFill>
              <a:schemeClr val="tx1"/>
            </a:solidFill>
          </a:ln>
          <a:effectLst>
            <a:outerShdw blurRad="50800" dist="101600" dir="2700000" algn="tl" rotWithShape="0">
              <a:prstClr val="black">
                <a:alpha val="40000"/>
              </a:prstClr>
            </a:outerShdw>
          </a:effectLst>
        </p:spPr>
      </p:pic>
      <p:pic>
        <p:nvPicPr>
          <p:cNvPr id="9" name="図 8">
            <a:extLst>
              <a:ext uri="{FF2B5EF4-FFF2-40B4-BE49-F238E27FC236}">
                <a16:creationId xmlns:a16="http://schemas.microsoft.com/office/drawing/2014/main" id="{7E1BC6BE-9DEA-1637-ABDB-FCAEC9BEE0CC}"/>
              </a:ext>
            </a:extLst>
          </p:cNvPr>
          <p:cNvPicPr>
            <a:picLocks noChangeAspect="1"/>
          </p:cNvPicPr>
          <p:nvPr/>
        </p:nvPicPr>
        <p:blipFill>
          <a:blip r:embed="rId3"/>
          <a:stretch>
            <a:fillRect/>
          </a:stretch>
        </p:blipFill>
        <p:spPr>
          <a:xfrm>
            <a:off x="2688524" y="3813768"/>
            <a:ext cx="6824284" cy="2834474"/>
          </a:xfrm>
          <a:prstGeom prst="rect">
            <a:avLst/>
          </a:prstGeom>
          <a:ln>
            <a:solidFill>
              <a:schemeClr val="tx1"/>
            </a:solidFill>
          </a:ln>
          <a:effectLst>
            <a:outerShdw blurRad="50800" dist="114300" dir="2700000" algn="tl" rotWithShape="0">
              <a:prstClr val="black">
                <a:alpha val="40000"/>
              </a:prstClr>
            </a:outerShdw>
          </a:effectLst>
        </p:spPr>
      </p:pic>
      <p:sp>
        <p:nvSpPr>
          <p:cNvPr id="3" name="矢印: 折線 2">
            <a:extLst>
              <a:ext uri="{FF2B5EF4-FFF2-40B4-BE49-F238E27FC236}">
                <a16:creationId xmlns:a16="http://schemas.microsoft.com/office/drawing/2014/main" id="{AE9E6A35-7F2B-B12B-B8AB-7A0872402180}"/>
              </a:ext>
            </a:extLst>
          </p:cNvPr>
          <p:cNvSpPr/>
          <p:nvPr/>
        </p:nvSpPr>
        <p:spPr>
          <a:xfrm rot="5400000">
            <a:off x="6483203" y="1860697"/>
            <a:ext cx="1819442" cy="1929384"/>
          </a:xfrm>
          <a:prstGeom prst="ben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テキスト ボックス 5">
            <a:extLst>
              <a:ext uri="{FF2B5EF4-FFF2-40B4-BE49-F238E27FC236}">
                <a16:creationId xmlns:a16="http://schemas.microsoft.com/office/drawing/2014/main" id="{9A8DC4FA-15F2-013B-67BE-A45CB85C198F}"/>
              </a:ext>
            </a:extLst>
          </p:cNvPr>
          <p:cNvSpPr txBox="1"/>
          <p:nvPr/>
        </p:nvSpPr>
        <p:spPr>
          <a:xfrm>
            <a:off x="156041" y="939636"/>
            <a:ext cx="2112264" cy="369332"/>
          </a:xfrm>
          <a:prstGeom prst="rect">
            <a:avLst/>
          </a:prstGeom>
          <a:noFill/>
        </p:spPr>
        <p:txBody>
          <a:bodyPr wrap="square" rtlCol="0">
            <a:spAutoFit/>
          </a:bodyPr>
          <a:lstStyle/>
          <a:p>
            <a:pPr algn="ctr"/>
            <a:r>
              <a:rPr kumimoji="1" lang="ja-JP" altLang="en-US" dirty="0">
                <a:solidFill>
                  <a:srgbClr val="FF0000"/>
                </a:solidFill>
              </a:rPr>
              <a:t>現行法（従来法）</a:t>
            </a:r>
          </a:p>
        </p:txBody>
      </p:sp>
      <p:sp>
        <p:nvSpPr>
          <p:cNvPr id="8" name="テキスト ボックス 7">
            <a:extLst>
              <a:ext uri="{FF2B5EF4-FFF2-40B4-BE49-F238E27FC236}">
                <a16:creationId xmlns:a16="http://schemas.microsoft.com/office/drawing/2014/main" id="{A410AB2C-312F-0C89-542E-D88F677ECC6F}"/>
              </a:ext>
            </a:extLst>
          </p:cNvPr>
          <p:cNvSpPr txBox="1"/>
          <p:nvPr/>
        </p:nvSpPr>
        <p:spPr>
          <a:xfrm>
            <a:off x="6191081" y="3813768"/>
            <a:ext cx="2898055" cy="430887"/>
          </a:xfrm>
          <a:prstGeom prst="rect">
            <a:avLst/>
          </a:prstGeom>
          <a:solidFill>
            <a:schemeClr val="bg1"/>
          </a:solidFill>
        </p:spPr>
        <p:txBody>
          <a:bodyPr wrap="square" rtlCol="0">
            <a:spAutoFit/>
          </a:bodyPr>
          <a:lstStyle/>
          <a:p>
            <a:pPr algn="ctr"/>
            <a:r>
              <a:rPr kumimoji="1" lang="ja-JP" altLang="en-US" sz="2200" b="1" dirty="0">
                <a:solidFill>
                  <a:srgbClr val="FF0000"/>
                </a:solidFill>
                <a:latin typeface="BIZ UDゴシック" panose="020B0400000000000000" pitchFamily="49" charset="-128"/>
                <a:ea typeface="BIZ UDゴシック" panose="020B0400000000000000" pitchFamily="49" charset="-128"/>
              </a:rPr>
              <a:t>新方式（本塗布器）</a:t>
            </a:r>
          </a:p>
        </p:txBody>
      </p:sp>
      <p:sp>
        <p:nvSpPr>
          <p:cNvPr id="10" name="テキスト ボックス 9">
            <a:extLst>
              <a:ext uri="{FF2B5EF4-FFF2-40B4-BE49-F238E27FC236}">
                <a16:creationId xmlns:a16="http://schemas.microsoft.com/office/drawing/2014/main" id="{BE64562F-BD6B-DF78-DCB9-484477B77607}"/>
              </a:ext>
            </a:extLst>
          </p:cNvPr>
          <p:cNvSpPr txBox="1"/>
          <p:nvPr/>
        </p:nvSpPr>
        <p:spPr>
          <a:xfrm>
            <a:off x="6660081" y="2434755"/>
            <a:ext cx="2294191" cy="646331"/>
          </a:xfrm>
          <a:prstGeom prst="rect">
            <a:avLst/>
          </a:prstGeom>
          <a:solidFill>
            <a:schemeClr val="bg1"/>
          </a:solidFill>
        </p:spPr>
        <p:txBody>
          <a:bodyPr wrap="square" rtlCol="0">
            <a:spAutoFit/>
          </a:bodyPr>
          <a:lstStyle/>
          <a:p>
            <a:pPr algn="ctr"/>
            <a:r>
              <a:rPr kumimoji="1" lang="ja-JP" altLang="en-US" dirty="0">
                <a:solidFill>
                  <a:srgbClr val="FF0000"/>
                </a:solidFill>
                <a:latin typeface="BIZ UDゴシック" panose="020B0400000000000000" pitchFamily="49" charset="-128"/>
                <a:ea typeface="BIZ UDゴシック" panose="020B0400000000000000" pitchFamily="49" charset="-128"/>
              </a:rPr>
              <a:t>薬液が薄い膜状</a:t>
            </a:r>
            <a:endParaRPr kumimoji="1" lang="en-US" altLang="ja-JP" dirty="0">
              <a:solidFill>
                <a:srgbClr val="FF0000"/>
              </a:solidFill>
              <a:latin typeface="BIZ UDゴシック" panose="020B0400000000000000" pitchFamily="49" charset="-128"/>
              <a:ea typeface="BIZ UDゴシック" panose="020B0400000000000000" pitchFamily="49" charset="-128"/>
            </a:endParaRPr>
          </a:p>
          <a:p>
            <a:pPr algn="ctr"/>
            <a:r>
              <a:rPr kumimoji="1" lang="ja-JP" altLang="en-US" dirty="0">
                <a:solidFill>
                  <a:srgbClr val="FF0000"/>
                </a:solidFill>
                <a:latin typeface="BIZ UDゴシック" panose="020B0400000000000000" pitchFamily="49" charset="-128"/>
                <a:ea typeface="BIZ UDゴシック" panose="020B0400000000000000" pitchFamily="49" charset="-128"/>
              </a:rPr>
              <a:t>に塗布されます</a:t>
            </a:r>
          </a:p>
        </p:txBody>
      </p:sp>
      <p:sp>
        <p:nvSpPr>
          <p:cNvPr id="11" name="テキスト ボックス 10">
            <a:extLst>
              <a:ext uri="{FF2B5EF4-FFF2-40B4-BE49-F238E27FC236}">
                <a16:creationId xmlns:a16="http://schemas.microsoft.com/office/drawing/2014/main" id="{337DB981-D68E-A9DC-67E4-2E86449777FE}"/>
              </a:ext>
            </a:extLst>
          </p:cNvPr>
          <p:cNvSpPr txBox="1"/>
          <p:nvPr/>
        </p:nvSpPr>
        <p:spPr>
          <a:xfrm>
            <a:off x="8019288" y="1737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ー２</a:t>
            </a:r>
            <a:endParaRPr kumimoji="1" lang="ja-JP" altLang="en-US"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87A720E3-3CA3-731F-9312-9F792DB355FE}"/>
              </a:ext>
            </a:extLst>
          </p:cNvPr>
          <p:cNvSpPr txBox="1"/>
          <p:nvPr/>
        </p:nvSpPr>
        <p:spPr>
          <a:xfrm>
            <a:off x="217074" y="461315"/>
            <a:ext cx="3385662" cy="369332"/>
          </a:xfrm>
          <a:prstGeom prst="rect">
            <a:avLst/>
          </a:prstGeom>
          <a:solidFill>
            <a:srgbClr val="002060"/>
          </a:solidFill>
        </p:spPr>
        <p:txBody>
          <a:bodyPr wrap="squar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余液の附着状態（模擬ﾌﾞﾄﾞｳ）</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83183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129A19E-FDB2-4897-2919-B3D21A30D729}"/>
              </a:ext>
            </a:extLst>
          </p:cNvPr>
          <p:cNvSpPr>
            <a:spLocks noGrp="1"/>
          </p:cNvSpPr>
          <p:nvPr>
            <p:ph type="sldNum" sz="quarter" idx="12"/>
          </p:nvPr>
        </p:nvSpPr>
        <p:spPr/>
        <p:txBody>
          <a:bodyPr/>
          <a:lstStyle/>
          <a:p>
            <a:fld id="{08FA7DAE-B1A8-49FD-A74C-0F3ACDC12528}" type="slidenum">
              <a:rPr kumimoji="1" lang="ja-JP" altLang="en-US" smtClean="0"/>
              <a:t>6</a:t>
            </a:fld>
            <a:endParaRPr kumimoji="1" lang="ja-JP" altLang="en-US"/>
          </a:p>
        </p:txBody>
      </p:sp>
      <p:pic>
        <p:nvPicPr>
          <p:cNvPr id="7" name="図 6">
            <a:extLst>
              <a:ext uri="{FF2B5EF4-FFF2-40B4-BE49-F238E27FC236}">
                <a16:creationId xmlns:a16="http://schemas.microsoft.com/office/drawing/2014/main" id="{DCFEF0B0-03B9-D716-6B86-0D6B80C6632C}"/>
              </a:ext>
            </a:extLst>
          </p:cNvPr>
          <p:cNvPicPr>
            <a:picLocks noChangeAspect="1"/>
          </p:cNvPicPr>
          <p:nvPr/>
        </p:nvPicPr>
        <p:blipFill>
          <a:blip r:embed="rId2"/>
          <a:stretch>
            <a:fillRect/>
          </a:stretch>
        </p:blipFill>
        <p:spPr>
          <a:xfrm>
            <a:off x="253502" y="1305839"/>
            <a:ext cx="5893793" cy="3264030"/>
          </a:xfrm>
          <a:prstGeom prst="rect">
            <a:avLst/>
          </a:prstGeom>
          <a:ln>
            <a:solidFill>
              <a:schemeClr val="tx1"/>
            </a:solidFill>
          </a:ln>
          <a:effectLst>
            <a:outerShdw blurRad="50800" dist="114300" dir="2700000" algn="tl" rotWithShape="0">
              <a:prstClr val="black">
                <a:alpha val="40000"/>
              </a:prstClr>
            </a:outerShdw>
          </a:effectLst>
        </p:spPr>
      </p:pic>
      <p:sp>
        <p:nvSpPr>
          <p:cNvPr id="8" name="タイトル 1">
            <a:extLst>
              <a:ext uri="{FF2B5EF4-FFF2-40B4-BE49-F238E27FC236}">
                <a16:creationId xmlns:a16="http://schemas.microsoft.com/office/drawing/2014/main" id="{1D69EE9F-36AD-3C96-729C-403D7356E684}"/>
              </a:ext>
            </a:extLst>
          </p:cNvPr>
          <p:cNvSpPr txBox="1">
            <a:spLocks/>
          </p:cNvSpPr>
          <p:nvPr/>
        </p:nvSpPr>
        <p:spPr>
          <a:xfrm>
            <a:off x="681038" y="338554"/>
            <a:ext cx="8543925" cy="7047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500" dirty="0">
                <a:latin typeface="BIZ UDゴシック" panose="020B0400000000000000" pitchFamily="49" charset="-128"/>
                <a:ea typeface="BIZ UDゴシック" panose="020B0400000000000000" pitchFamily="49" charset="-128"/>
              </a:rPr>
              <a:t>記載内容の根拠等</a:t>
            </a:r>
            <a:br>
              <a:rPr lang="en-US" altLang="ja-JP" sz="2500" dirty="0">
                <a:latin typeface="BIZ UDゴシック" panose="020B0400000000000000" pitchFamily="49" charset="-128"/>
                <a:ea typeface="BIZ UDゴシック" panose="020B0400000000000000" pitchFamily="49" charset="-128"/>
              </a:rPr>
            </a:br>
            <a:r>
              <a:rPr lang="ja-JP" altLang="en-US" sz="2000" dirty="0">
                <a:latin typeface="BIZ UDゴシック" panose="020B0400000000000000" pitchFamily="49" charset="-128"/>
                <a:ea typeface="BIZ UDゴシック" panose="020B0400000000000000" pitchFamily="49" charset="-128"/>
              </a:rPr>
              <a:t>（補足資料）</a:t>
            </a:r>
          </a:p>
        </p:txBody>
      </p:sp>
      <p:pic>
        <p:nvPicPr>
          <p:cNvPr id="12" name="図 11">
            <a:extLst>
              <a:ext uri="{FF2B5EF4-FFF2-40B4-BE49-F238E27FC236}">
                <a16:creationId xmlns:a16="http://schemas.microsoft.com/office/drawing/2014/main" id="{2A57E376-1B90-BD60-0626-E0B36BD38398}"/>
              </a:ext>
            </a:extLst>
          </p:cNvPr>
          <p:cNvPicPr>
            <a:picLocks noChangeAspect="1"/>
          </p:cNvPicPr>
          <p:nvPr/>
        </p:nvPicPr>
        <p:blipFill>
          <a:blip r:embed="rId3"/>
          <a:stretch>
            <a:fillRect/>
          </a:stretch>
        </p:blipFill>
        <p:spPr>
          <a:xfrm>
            <a:off x="3063240" y="2937854"/>
            <a:ext cx="6522720" cy="3783622"/>
          </a:xfrm>
          <a:prstGeom prst="rect">
            <a:avLst/>
          </a:prstGeom>
          <a:ln>
            <a:solidFill>
              <a:schemeClr val="tx1"/>
            </a:solidFill>
          </a:ln>
          <a:effectLst>
            <a:outerShdw blurRad="50800" dist="1143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76F359F1-195C-6AEE-4822-59AFDAEDA4C1}"/>
              </a:ext>
            </a:extLst>
          </p:cNvPr>
          <p:cNvSpPr txBox="1"/>
          <p:nvPr/>
        </p:nvSpPr>
        <p:spPr>
          <a:xfrm>
            <a:off x="217074" y="908545"/>
            <a:ext cx="2112264" cy="369332"/>
          </a:xfrm>
          <a:prstGeom prst="rect">
            <a:avLst/>
          </a:prstGeom>
          <a:noFill/>
        </p:spPr>
        <p:txBody>
          <a:bodyPr wrap="square" rtlCol="0">
            <a:spAutoFit/>
          </a:bodyPr>
          <a:lstStyle/>
          <a:p>
            <a:pPr algn="ctr"/>
            <a:r>
              <a:rPr kumimoji="1" lang="ja-JP" altLang="en-US" dirty="0">
                <a:solidFill>
                  <a:srgbClr val="FF0000"/>
                </a:solidFill>
              </a:rPr>
              <a:t>現行法（従来法）</a:t>
            </a:r>
          </a:p>
        </p:txBody>
      </p:sp>
      <p:sp>
        <p:nvSpPr>
          <p:cNvPr id="14" name="テキスト ボックス 13">
            <a:extLst>
              <a:ext uri="{FF2B5EF4-FFF2-40B4-BE49-F238E27FC236}">
                <a16:creationId xmlns:a16="http://schemas.microsoft.com/office/drawing/2014/main" id="{59569220-3795-C0D9-F7A4-2C2C515F392F}"/>
              </a:ext>
            </a:extLst>
          </p:cNvPr>
          <p:cNvSpPr txBox="1"/>
          <p:nvPr/>
        </p:nvSpPr>
        <p:spPr>
          <a:xfrm>
            <a:off x="6324600" y="3100536"/>
            <a:ext cx="2898055" cy="430887"/>
          </a:xfrm>
          <a:prstGeom prst="rect">
            <a:avLst/>
          </a:prstGeom>
          <a:solidFill>
            <a:schemeClr val="bg1"/>
          </a:solidFill>
        </p:spPr>
        <p:txBody>
          <a:bodyPr wrap="square" rtlCol="0">
            <a:spAutoFit/>
          </a:bodyPr>
          <a:lstStyle/>
          <a:p>
            <a:pPr algn="ctr"/>
            <a:r>
              <a:rPr kumimoji="1" lang="ja-JP" altLang="en-US" sz="2200" b="1" dirty="0">
                <a:solidFill>
                  <a:srgbClr val="FF0000"/>
                </a:solidFill>
                <a:latin typeface="BIZ UDゴシック" panose="020B0400000000000000" pitchFamily="49" charset="-128"/>
                <a:ea typeface="BIZ UDゴシック" panose="020B0400000000000000" pitchFamily="49" charset="-128"/>
              </a:rPr>
              <a:t>新方式（本塗布器）</a:t>
            </a:r>
          </a:p>
        </p:txBody>
      </p:sp>
      <p:sp>
        <p:nvSpPr>
          <p:cNvPr id="15" name="矢印: 折線 14">
            <a:extLst>
              <a:ext uri="{FF2B5EF4-FFF2-40B4-BE49-F238E27FC236}">
                <a16:creationId xmlns:a16="http://schemas.microsoft.com/office/drawing/2014/main" id="{5D1E0110-1323-A34F-3664-03A96C9E01BD}"/>
              </a:ext>
            </a:extLst>
          </p:cNvPr>
          <p:cNvSpPr/>
          <p:nvPr/>
        </p:nvSpPr>
        <p:spPr>
          <a:xfrm rot="5400000">
            <a:off x="6618311" y="1126474"/>
            <a:ext cx="1365981" cy="1929384"/>
          </a:xfrm>
          <a:prstGeom prst="ben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6" name="テキスト ボックス 15">
            <a:extLst>
              <a:ext uri="{FF2B5EF4-FFF2-40B4-BE49-F238E27FC236}">
                <a16:creationId xmlns:a16="http://schemas.microsoft.com/office/drawing/2014/main" id="{01B719CC-3ADB-5948-3A44-32190F131B91}"/>
              </a:ext>
            </a:extLst>
          </p:cNvPr>
          <p:cNvSpPr txBox="1"/>
          <p:nvPr/>
        </p:nvSpPr>
        <p:spPr>
          <a:xfrm>
            <a:off x="6680623" y="1540033"/>
            <a:ext cx="2542032" cy="830997"/>
          </a:xfrm>
          <a:prstGeom prst="rect">
            <a:avLst/>
          </a:prstGeom>
          <a:solidFill>
            <a:schemeClr val="bg1"/>
          </a:solidFill>
          <a:ln>
            <a:solidFill>
              <a:schemeClr val="tx1"/>
            </a:solidFill>
          </a:ln>
        </p:spPr>
        <p:txBody>
          <a:bodyPr wrap="square" rtlCol="0">
            <a:spAutoFit/>
          </a:bodyPr>
          <a:lstStyle/>
          <a:p>
            <a:pPr algn="ctr"/>
            <a:r>
              <a:rPr lang="ja-JP" altLang="en-US" sz="1600" dirty="0">
                <a:solidFill>
                  <a:srgbClr val="FF0000"/>
                </a:solidFill>
                <a:latin typeface="BIZ UDゴシック" panose="020B0400000000000000" pitchFamily="49" charset="-128"/>
                <a:ea typeface="BIZ UDゴシック" panose="020B0400000000000000" pitchFamily="49" charset="-128"/>
              </a:rPr>
              <a:t>従来法と同程度以上の</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pPr algn="ctr"/>
            <a:r>
              <a:rPr kumimoji="1" lang="ja-JP" altLang="en-US" sz="1600" dirty="0">
                <a:solidFill>
                  <a:srgbClr val="FF0000"/>
                </a:solidFill>
                <a:latin typeface="BIZ UDゴシック" panose="020B0400000000000000" pitchFamily="49" charset="-128"/>
                <a:ea typeface="BIZ UDゴシック" panose="020B0400000000000000" pitchFamily="49" charset="-128"/>
              </a:rPr>
              <a:t>塗布量が新方式で</a:t>
            </a:r>
            <a:endParaRPr kumimoji="1" lang="en-US" altLang="ja-JP" sz="1600" dirty="0">
              <a:solidFill>
                <a:srgbClr val="FF0000"/>
              </a:solidFill>
              <a:latin typeface="BIZ UDゴシック" panose="020B0400000000000000" pitchFamily="49" charset="-128"/>
              <a:ea typeface="BIZ UDゴシック" panose="020B0400000000000000" pitchFamily="49" charset="-128"/>
            </a:endParaRPr>
          </a:p>
          <a:p>
            <a:pPr algn="ctr"/>
            <a:r>
              <a:rPr lang="ja-JP" altLang="en-US" sz="1600" dirty="0">
                <a:solidFill>
                  <a:srgbClr val="FF0000"/>
                </a:solidFill>
                <a:latin typeface="BIZ UDゴシック" panose="020B0400000000000000" pitchFamily="49" charset="-128"/>
                <a:ea typeface="BIZ UDゴシック" panose="020B0400000000000000" pitchFamily="49" charset="-128"/>
              </a:rPr>
              <a:t>容易に塗布できます</a:t>
            </a:r>
            <a:endParaRPr kumimoji="1" lang="ja-JP" altLang="en-US" sz="1600" dirty="0">
              <a:solidFill>
                <a:srgbClr val="FF0000"/>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3E7AD8F5-2B93-CD1D-EE3B-D3F9457DA9AE}"/>
              </a:ext>
            </a:extLst>
          </p:cNvPr>
          <p:cNvSpPr txBox="1"/>
          <p:nvPr/>
        </p:nvSpPr>
        <p:spPr>
          <a:xfrm>
            <a:off x="8019288" y="1737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ー３</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87E4B49D-21E4-2451-CF34-81CC88F3CFA9}"/>
              </a:ext>
            </a:extLst>
          </p:cNvPr>
          <p:cNvSpPr txBox="1"/>
          <p:nvPr/>
        </p:nvSpPr>
        <p:spPr>
          <a:xfrm>
            <a:off x="217074" y="461315"/>
            <a:ext cx="2983325" cy="369332"/>
          </a:xfrm>
          <a:prstGeom prst="rect">
            <a:avLst/>
          </a:prstGeom>
          <a:solidFill>
            <a:srgbClr val="002060"/>
          </a:solidFill>
        </p:spPr>
        <p:txBody>
          <a:bodyPr wrap="squar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塗布方法別附着量の傾向</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7016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08C447F-1E25-A592-4AE5-8D771B04B2A9}"/>
              </a:ext>
            </a:extLst>
          </p:cNvPr>
          <p:cNvSpPr>
            <a:spLocks noGrp="1"/>
          </p:cNvSpPr>
          <p:nvPr>
            <p:ph type="sldNum" sz="quarter" idx="12"/>
          </p:nvPr>
        </p:nvSpPr>
        <p:spPr/>
        <p:txBody>
          <a:bodyPr/>
          <a:lstStyle/>
          <a:p>
            <a:fld id="{08FA7DAE-B1A8-49FD-A74C-0F3ACDC12528}" type="slidenum">
              <a:rPr kumimoji="1" lang="ja-JP" altLang="en-US" smtClean="0"/>
              <a:t>7</a:t>
            </a:fld>
            <a:endParaRPr kumimoji="1" lang="ja-JP" altLang="en-US"/>
          </a:p>
        </p:txBody>
      </p:sp>
      <p:pic>
        <p:nvPicPr>
          <p:cNvPr id="11" name="図 10">
            <a:extLst>
              <a:ext uri="{FF2B5EF4-FFF2-40B4-BE49-F238E27FC236}">
                <a16:creationId xmlns:a16="http://schemas.microsoft.com/office/drawing/2014/main" id="{ACDE3DAB-C703-8BBD-01A1-319323C62619}"/>
              </a:ext>
            </a:extLst>
          </p:cNvPr>
          <p:cNvPicPr>
            <a:picLocks noChangeAspect="1"/>
          </p:cNvPicPr>
          <p:nvPr/>
        </p:nvPicPr>
        <p:blipFill>
          <a:blip r:embed="rId2"/>
          <a:stretch>
            <a:fillRect/>
          </a:stretch>
        </p:blipFill>
        <p:spPr>
          <a:xfrm>
            <a:off x="2791799" y="2153605"/>
            <a:ext cx="6984944" cy="4385308"/>
          </a:xfrm>
          <a:prstGeom prst="rect">
            <a:avLst/>
          </a:prstGeom>
        </p:spPr>
      </p:pic>
      <p:pic>
        <p:nvPicPr>
          <p:cNvPr id="9" name="図 8">
            <a:extLst>
              <a:ext uri="{FF2B5EF4-FFF2-40B4-BE49-F238E27FC236}">
                <a16:creationId xmlns:a16="http://schemas.microsoft.com/office/drawing/2014/main" id="{B476BF22-E204-0048-00A0-7A3550B3CFF1}"/>
              </a:ext>
            </a:extLst>
          </p:cNvPr>
          <p:cNvPicPr>
            <a:picLocks noChangeAspect="1"/>
          </p:cNvPicPr>
          <p:nvPr/>
        </p:nvPicPr>
        <p:blipFill>
          <a:blip r:embed="rId3"/>
          <a:stretch>
            <a:fillRect/>
          </a:stretch>
        </p:blipFill>
        <p:spPr>
          <a:xfrm>
            <a:off x="294008" y="1086864"/>
            <a:ext cx="5494144" cy="5595682"/>
          </a:xfrm>
          <a:prstGeom prst="rect">
            <a:avLst/>
          </a:prstGeom>
        </p:spPr>
      </p:pic>
      <p:sp>
        <p:nvSpPr>
          <p:cNvPr id="12" name="テキスト ボックス 11">
            <a:extLst>
              <a:ext uri="{FF2B5EF4-FFF2-40B4-BE49-F238E27FC236}">
                <a16:creationId xmlns:a16="http://schemas.microsoft.com/office/drawing/2014/main" id="{6CFBB535-F695-4497-D09B-3B5D3BC9B5AD}"/>
              </a:ext>
            </a:extLst>
          </p:cNvPr>
          <p:cNvSpPr txBox="1"/>
          <p:nvPr/>
        </p:nvSpPr>
        <p:spPr>
          <a:xfrm>
            <a:off x="6284271" y="860159"/>
            <a:ext cx="2898055" cy="430887"/>
          </a:xfrm>
          <a:prstGeom prst="rect">
            <a:avLst/>
          </a:prstGeom>
          <a:solidFill>
            <a:schemeClr val="bg1"/>
          </a:solidFill>
        </p:spPr>
        <p:txBody>
          <a:bodyPr wrap="square" rtlCol="0">
            <a:spAutoFit/>
          </a:bodyPr>
          <a:lstStyle/>
          <a:p>
            <a:pPr algn="ctr"/>
            <a:r>
              <a:rPr kumimoji="1" lang="ja-JP" altLang="en-US" sz="2200" b="1" dirty="0">
                <a:solidFill>
                  <a:srgbClr val="FF0000"/>
                </a:solidFill>
                <a:latin typeface="BIZ UDゴシック" panose="020B0400000000000000" pitchFamily="49" charset="-128"/>
                <a:ea typeface="BIZ UDゴシック" panose="020B0400000000000000" pitchFamily="49" charset="-128"/>
              </a:rPr>
              <a:t>新方式（本塗布器）</a:t>
            </a:r>
          </a:p>
        </p:txBody>
      </p:sp>
      <p:sp>
        <p:nvSpPr>
          <p:cNvPr id="13" name="テキスト ボックス 12">
            <a:extLst>
              <a:ext uri="{FF2B5EF4-FFF2-40B4-BE49-F238E27FC236}">
                <a16:creationId xmlns:a16="http://schemas.microsoft.com/office/drawing/2014/main" id="{5FC1E096-D634-180E-D911-2C96BEA411FC}"/>
              </a:ext>
            </a:extLst>
          </p:cNvPr>
          <p:cNvSpPr txBox="1"/>
          <p:nvPr/>
        </p:nvSpPr>
        <p:spPr>
          <a:xfrm>
            <a:off x="5900223" y="1320247"/>
            <a:ext cx="3492472" cy="646331"/>
          </a:xfrm>
          <a:prstGeom prst="rect">
            <a:avLst/>
          </a:prstGeom>
          <a:solidFill>
            <a:schemeClr val="accent6">
              <a:lumMod val="20000"/>
              <a:lumOff val="80000"/>
            </a:schemeClr>
          </a:solidFill>
          <a:ln>
            <a:solidFill>
              <a:schemeClr val="tx1"/>
            </a:solidFill>
          </a:ln>
          <a:effectLst>
            <a:outerShdw blurRad="50800" dist="114300" dir="2700000" algn="tl" rotWithShape="0">
              <a:prstClr val="black">
                <a:alpha val="40000"/>
              </a:prstClr>
            </a:outerShdw>
          </a:effectLst>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薬液が細かな液摘粒で、均一に</a:t>
            </a:r>
            <a:endParaRPr kumimoji="1" lang="en-US" altLang="ja-JP" dirty="0">
              <a:latin typeface="BIZ UDゴシック" panose="020B0400000000000000" pitchFamily="49" charset="-128"/>
              <a:ea typeface="BIZ UDゴシック" panose="020B0400000000000000" pitchFamily="49" charset="-128"/>
            </a:endParaRPr>
          </a:p>
          <a:p>
            <a:pPr algn="ctr"/>
            <a:r>
              <a:rPr kumimoji="1" lang="ja-JP" altLang="en-US" dirty="0">
                <a:latin typeface="BIZ UDゴシック" panose="020B0400000000000000" pitchFamily="49" charset="-128"/>
                <a:ea typeface="BIZ UDゴシック" panose="020B0400000000000000" pitchFamily="49" charset="-128"/>
              </a:rPr>
              <a:t>ブドウの果実に附着しています</a:t>
            </a:r>
          </a:p>
        </p:txBody>
      </p:sp>
      <p:sp>
        <p:nvSpPr>
          <p:cNvPr id="3" name="テキスト ボックス 2">
            <a:extLst>
              <a:ext uri="{FF2B5EF4-FFF2-40B4-BE49-F238E27FC236}">
                <a16:creationId xmlns:a16="http://schemas.microsoft.com/office/drawing/2014/main" id="{10D557C6-FDED-2AA3-A01A-E837130A207F}"/>
              </a:ext>
            </a:extLst>
          </p:cNvPr>
          <p:cNvSpPr txBox="1"/>
          <p:nvPr/>
        </p:nvSpPr>
        <p:spPr>
          <a:xfrm>
            <a:off x="8019288" y="1737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ー４</a:t>
            </a:r>
            <a:endParaRPr kumimoji="1" lang="ja-JP" altLang="en-US"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AD063965-E9F4-1282-0165-0116504D3AA5}"/>
              </a:ext>
            </a:extLst>
          </p:cNvPr>
          <p:cNvSpPr txBox="1"/>
          <p:nvPr/>
        </p:nvSpPr>
        <p:spPr>
          <a:xfrm>
            <a:off x="217074" y="461315"/>
            <a:ext cx="3285078" cy="369332"/>
          </a:xfrm>
          <a:prstGeom prst="rect">
            <a:avLst/>
          </a:prstGeom>
          <a:solidFill>
            <a:srgbClr val="002060"/>
          </a:solidFill>
        </p:spPr>
        <p:txBody>
          <a:bodyPr wrap="squar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本器による附着状態（露地）</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33064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08C447F-1E25-A592-4AE5-8D771B04B2A9}"/>
              </a:ext>
            </a:extLst>
          </p:cNvPr>
          <p:cNvSpPr>
            <a:spLocks noGrp="1"/>
          </p:cNvSpPr>
          <p:nvPr>
            <p:ph type="sldNum" sz="quarter" idx="12"/>
          </p:nvPr>
        </p:nvSpPr>
        <p:spPr/>
        <p:txBody>
          <a:bodyPr/>
          <a:lstStyle/>
          <a:p>
            <a:fld id="{08FA7DAE-B1A8-49FD-A74C-0F3ACDC12528}" type="slidenum">
              <a:rPr kumimoji="1" lang="ja-JP" altLang="en-US" smtClean="0"/>
              <a:t>8</a:t>
            </a:fld>
            <a:endParaRPr kumimoji="1" lang="ja-JP" altLang="en-US"/>
          </a:p>
        </p:txBody>
      </p:sp>
      <p:sp>
        <p:nvSpPr>
          <p:cNvPr id="6" name="テキスト ボックス 5">
            <a:extLst>
              <a:ext uri="{FF2B5EF4-FFF2-40B4-BE49-F238E27FC236}">
                <a16:creationId xmlns:a16="http://schemas.microsoft.com/office/drawing/2014/main" id="{95AA3A36-06C7-16B2-A43F-F1B51567F8D1}"/>
              </a:ext>
            </a:extLst>
          </p:cNvPr>
          <p:cNvSpPr txBox="1"/>
          <p:nvPr/>
        </p:nvSpPr>
        <p:spPr>
          <a:xfrm>
            <a:off x="8019288" y="1737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ー５</a:t>
            </a:r>
            <a:endParaRPr kumimoji="1" lang="ja-JP" altLang="en-US"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8A62FE0-53FA-8EDA-D5FC-9C1144839C66}"/>
              </a:ext>
            </a:extLst>
          </p:cNvPr>
          <p:cNvSpPr txBox="1"/>
          <p:nvPr/>
        </p:nvSpPr>
        <p:spPr>
          <a:xfrm>
            <a:off x="217074" y="461315"/>
            <a:ext cx="5982558" cy="369332"/>
          </a:xfrm>
          <a:prstGeom prst="rect">
            <a:avLst/>
          </a:prstGeom>
          <a:solidFill>
            <a:srgbClr val="002060"/>
          </a:solidFill>
        </p:spPr>
        <p:txBody>
          <a:bodyPr wrap="square" rtlCol="0">
            <a:spAutoFit/>
          </a:bodyPr>
          <a:lstStyle/>
          <a:p>
            <a:pPr algn="ctr"/>
            <a:r>
              <a:rPr lang="ja-JP" altLang="en-US" dirty="0">
                <a:solidFill>
                  <a:schemeClr val="bg1"/>
                </a:solidFill>
                <a:latin typeface="BIZ UDゴシック" panose="020B0400000000000000" pitchFamily="49" charset="-128"/>
                <a:ea typeface="BIZ UDゴシック" panose="020B0400000000000000" pitchFamily="49" charset="-128"/>
              </a:rPr>
              <a:t>改善各種の塗布器による薬液塗布状況（最適解の実験）</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4EC851AF-8870-8B28-59B4-AABAF75AA499}"/>
              </a:ext>
            </a:extLst>
          </p:cNvPr>
          <p:cNvPicPr>
            <a:picLocks noChangeAspect="1"/>
          </p:cNvPicPr>
          <p:nvPr/>
        </p:nvPicPr>
        <p:blipFill>
          <a:blip r:embed="rId2"/>
          <a:stretch>
            <a:fillRect/>
          </a:stretch>
        </p:blipFill>
        <p:spPr>
          <a:xfrm>
            <a:off x="5850078" y="1931812"/>
            <a:ext cx="3438525" cy="4638675"/>
          </a:xfrm>
          <a:prstGeom prst="rect">
            <a:avLst/>
          </a:prstGeom>
        </p:spPr>
      </p:pic>
      <p:pic>
        <p:nvPicPr>
          <p:cNvPr id="11" name="図 10">
            <a:extLst>
              <a:ext uri="{FF2B5EF4-FFF2-40B4-BE49-F238E27FC236}">
                <a16:creationId xmlns:a16="http://schemas.microsoft.com/office/drawing/2014/main" id="{7A5220F2-282B-A6A1-B3F5-DFB2AADD731B}"/>
              </a:ext>
            </a:extLst>
          </p:cNvPr>
          <p:cNvPicPr>
            <a:picLocks noChangeAspect="1"/>
          </p:cNvPicPr>
          <p:nvPr/>
        </p:nvPicPr>
        <p:blipFill>
          <a:blip r:embed="rId3"/>
          <a:stretch>
            <a:fillRect/>
          </a:stretch>
        </p:blipFill>
        <p:spPr>
          <a:xfrm>
            <a:off x="1042243" y="1133220"/>
            <a:ext cx="1959769" cy="3603920"/>
          </a:xfrm>
          <a:prstGeom prst="rect">
            <a:avLst/>
          </a:prstGeom>
        </p:spPr>
      </p:pic>
      <p:pic>
        <p:nvPicPr>
          <p:cNvPr id="13" name="図 12">
            <a:extLst>
              <a:ext uri="{FF2B5EF4-FFF2-40B4-BE49-F238E27FC236}">
                <a16:creationId xmlns:a16="http://schemas.microsoft.com/office/drawing/2014/main" id="{E8B51188-D83F-892A-F727-FB94BAC4D371}"/>
              </a:ext>
            </a:extLst>
          </p:cNvPr>
          <p:cNvPicPr>
            <a:picLocks noChangeAspect="1"/>
          </p:cNvPicPr>
          <p:nvPr/>
        </p:nvPicPr>
        <p:blipFill>
          <a:blip r:embed="rId4"/>
          <a:stretch>
            <a:fillRect/>
          </a:stretch>
        </p:blipFill>
        <p:spPr>
          <a:xfrm>
            <a:off x="3495333" y="1420733"/>
            <a:ext cx="1861424" cy="4756024"/>
          </a:xfrm>
          <a:prstGeom prst="rect">
            <a:avLst/>
          </a:prstGeom>
        </p:spPr>
      </p:pic>
    </p:spTree>
    <p:extLst>
      <p:ext uri="{BB962C8B-B14F-4D97-AF65-F5344CB8AC3E}">
        <p14:creationId xmlns:p14="http://schemas.microsoft.com/office/powerpoint/2010/main" val="1001298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1DAE02-0847-EEB3-A4BA-DA827A9E2660}"/>
              </a:ext>
            </a:extLst>
          </p:cNvPr>
          <p:cNvSpPr txBox="1"/>
          <p:nvPr/>
        </p:nvSpPr>
        <p:spPr>
          <a:xfrm>
            <a:off x="0" y="0"/>
            <a:ext cx="4426045" cy="338554"/>
          </a:xfrm>
          <a:prstGeom prst="rect">
            <a:avLst/>
          </a:prstGeom>
          <a:noFill/>
        </p:spPr>
        <p:txBody>
          <a:bodyPr wrap="square" rtlCol="0">
            <a:spAutoFit/>
          </a:bodyPr>
          <a:lstStyle/>
          <a:p>
            <a:r>
              <a:rPr kumimoji="1" lang="ja-JP" altLang="en-US" sz="1600" dirty="0"/>
              <a:t>技術（機械）名：葡萄ｼﾞﾍﾞﾚﾘﾝ処理第</a:t>
            </a:r>
            <a:r>
              <a:rPr kumimoji="1" lang="en-US" altLang="ja-JP" sz="1600" dirty="0"/>
              <a:t>2</a:t>
            </a:r>
            <a:r>
              <a:rPr kumimoji="1" lang="ja-JP" altLang="en-US" sz="1600" dirty="0"/>
              <a:t>回目塗布器</a:t>
            </a:r>
          </a:p>
        </p:txBody>
      </p:sp>
      <p:sp>
        <p:nvSpPr>
          <p:cNvPr id="5" name="スライド番号プレースホルダー 4">
            <a:extLst>
              <a:ext uri="{FF2B5EF4-FFF2-40B4-BE49-F238E27FC236}">
                <a16:creationId xmlns:a16="http://schemas.microsoft.com/office/drawing/2014/main" id="{B08C447F-1E25-A592-4AE5-8D771B04B2A9}"/>
              </a:ext>
            </a:extLst>
          </p:cNvPr>
          <p:cNvSpPr>
            <a:spLocks noGrp="1"/>
          </p:cNvSpPr>
          <p:nvPr>
            <p:ph type="sldNum" sz="quarter" idx="12"/>
          </p:nvPr>
        </p:nvSpPr>
        <p:spPr/>
        <p:txBody>
          <a:bodyPr/>
          <a:lstStyle/>
          <a:p>
            <a:fld id="{08FA7DAE-B1A8-49FD-A74C-0F3ACDC12528}" type="slidenum">
              <a:rPr kumimoji="1" lang="ja-JP" altLang="en-US" smtClean="0"/>
              <a:t>9</a:t>
            </a:fld>
            <a:endParaRPr kumimoji="1" lang="ja-JP" altLang="en-US"/>
          </a:p>
        </p:txBody>
      </p:sp>
      <p:sp>
        <p:nvSpPr>
          <p:cNvPr id="3" name="テキスト ボックス 2">
            <a:extLst>
              <a:ext uri="{FF2B5EF4-FFF2-40B4-BE49-F238E27FC236}">
                <a16:creationId xmlns:a16="http://schemas.microsoft.com/office/drawing/2014/main" id="{C79F8B4C-A41D-4778-0CF0-A1D6D29F9E3C}"/>
              </a:ext>
            </a:extLst>
          </p:cNvPr>
          <p:cNvSpPr txBox="1"/>
          <p:nvPr/>
        </p:nvSpPr>
        <p:spPr>
          <a:xfrm>
            <a:off x="8019288" y="173736"/>
            <a:ext cx="1380744"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別紙</a:t>
            </a:r>
            <a:r>
              <a:rPr lang="ja-JP" altLang="en-US" dirty="0">
                <a:latin typeface="BIZ UDゴシック" panose="020B0400000000000000" pitchFamily="49" charset="-128"/>
                <a:ea typeface="BIZ UDゴシック" panose="020B0400000000000000" pitchFamily="49" charset="-128"/>
              </a:rPr>
              <a:t>ー６</a:t>
            </a:r>
            <a:endParaRPr kumimoji="1" lang="ja-JP" altLang="en-US"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73D9CA11-9801-6028-C14A-49F482FC04BE}"/>
              </a:ext>
            </a:extLst>
          </p:cNvPr>
          <p:cNvSpPr txBox="1"/>
          <p:nvPr/>
        </p:nvSpPr>
        <p:spPr>
          <a:xfrm>
            <a:off x="217074" y="461315"/>
            <a:ext cx="2983325" cy="369332"/>
          </a:xfrm>
          <a:prstGeom prst="rect">
            <a:avLst/>
          </a:prstGeom>
          <a:solidFill>
            <a:srgbClr val="002060"/>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識別番号別成長の状況</a:t>
            </a:r>
          </a:p>
        </p:txBody>
      </p:sp>
      <p:pic>
        <p:nvPicPr>
          <p:cNvPr id="8" name="図 7">
            <a:extLst>
              <a:ext uri="{FF2B5EF4-FFF2-40B4-BE49-F238E27FC236}">
                <a16:creationId xmlns:a16="http://schemas.microsoft.com/office/drawing/2014/main" id="{B37AA918-D17C-85B5-0266-023478DB29C1}"/>
              </a:ext>
            </a:extLst>
          </p:cNvPr>
          <p:cNvPicPr>
            <a:picLocks noChangeAspect="1"/>
          </p:cNvPicPr>
          <p:nvPr/>
        </p:nvPicPr>
        <p:blipFill>
          <a:blip r:embed="rId2"/>
          <a:stretch>
            <a:fillRect/>
          </a:stretch>
        </p:blipFill>
        <p:spPr>
          <a:xfrm>
            <a:off x="570738" y="967490"/>
            <a:ext cx="3392961" cy="3641086"/>
          </a:xfrm>
          <a:prstGeom prst="rect">
            <a:avLst/>
          </a:prstGeom>
        </p:spPr>
      </p:pic>
      <p:pic>
        <p:nvPicPr>
          <p:cNvPr id="10" name="図 9">
            <a:extLst>
              <a:ext uri="{FF2B5EF4-FFF2-40B4-BE49-F238E27FC236}">
                <a16:creationId xmlns:a16="http://schemas.microsoft.com/office/drawing/2014/main" id="{5CF8BE23-793D-C037-E807-1EF0385A8BFB}"/>
              </a:ext>
            </a:extLst>
          </p:cNvPr>
          <p:cNvPicPr>
            <a:picLocks noChangeAspect="1"/>
          </p:cNvPicPr>
          <p:nvPr/>
        </p:nvPicPr>
        <p:blipFill>
          <a:blip r:embed="rId3"/>
          <a:stretch>
            <a:fillRect/>
          </a:stretch>
        </p:blipFill>
        <p:spPr>
          <a:xfrm>
            <a:off x="2961067" y="2242185"/>
            <a:ext cx="3141618" cy="3811143"/>
          </a:xfrm>
          <a:prstGeom prst="rect">
            <a:avLst/>
          </a:prstGeom>
        </p:spPr>
      </p:pic>
      <p:pic>
        <p:nvPicPr>
          <p:cNvPr id="12" name="図 11">
            <a:extLst>
              <a:ext uri="{FF2B5EF4-FFF2-40B4-BE49-F238E27FC236}">
                <a16:creationId xmlns:a16="http://schemas.microsoft.com/office/drawing/2014/main" id="{86B6B330-F32C-126F-73A7-7714ACB33FB6}"/>
              </a:ext>
            </a:extLst>
          </p:cNvPr>
          <p:cNvPicPr>
            <a:picLocks noChangeAspect="1"/>
          </p:cNvPicPr>
          <p:nvPr/>
        </p:nvPicPr>
        <p:blipFill>
          <a:blip r:embed="rId4"/>
          <a:stretch>
            <a:fillRect/>
          </a:stretch>
        </p:blipFill>
        <p:spPr>
          <a:xfrm rot="10800000">
            <a:off x="5036496" y="3501901"/>
            <a:ext cx="1445853" cy="3219575"/>
          </a:xfrm>
          <a:prstGeom prst="rect">
            <a:avLst/>
          </a:prstGeom>
        </p:spPr>
      </p:pic>
      <p:pic>
        <p:nvPicPr>
          <p:cNvPr id="14" name="図 13">
            <a:extLst>
              <a:ext uri="{FF2B5EF4-FFF2-40B4-BE49-F238E27FC236}">
                <a16:creationId xmlns:a16="http://schemas.microsoft.com/office/drawing/2014/main" id="{E02BD701-D3B4-F3FE-D5E5-85AE9F80BBDD}"/>
              </a:ext>
            </a:extLst>
          </p:cNvPr>
          <p:cNvPicPr>
            <a:picLocks noChangeAspect="1"/>
          </p:cNvPicPr>
          <p:nvPr/>
        </p:nvPicPr>
        <p:blipFill>
          <a:blip r:embed="rId5"/>
          <a:stretch>
            <a:fillRect/>
          </a:stretch>
        </p:blipFill>
        <p:spPr>
          <a:xfrm>
            <a:off x="5772578" y="1574036"/>
            <a:ext cx="3900280" cy="2696212"/>
          </a:xfrm>
          <a:prstGeom prst="rect">
            <a:avLst/>
          </a:prstGeom>
        </p:spPr>
      </p:pic>
    </p:spTree>
    <p:extLst>
      <p:ext uri="{BB962C8B-B14F-4D97-AF65-F5344CB8AC3E}">
        <p14:creationId xmlns:p14="http://schemas.microsoft.com/office/powerpoint/2010/main" val="113648911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1465F583-9C62-40D4-AB7F-03953F950F74}" vid="{126184B1-FDAA-4C90-8D9B-C4C35CF54E3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1313</Words>
  <Application>Microsoft Office PowerPoint</Application>
  <PresentationFormat>A4 210 x 297 mm</PresentationFormat>
  <Paragraphs>105</Paragraphs>
  <Slides>11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11</vt:i4>
      </vt:variant>
    </vt:vector>
  </HeadingPairs>
  <TitlesOfParts>
    <vt:vector size="19" baseType="lpstr">
      <vt:lpstr>BIZ UDゴシック</vt:lpstr>
      <vt:lpstr>ＭＳ Ｐゴシック</vt:lpstr>
      <vt:lpstr>游ゴシック</vt:lpstr>
      <vt:lpstr>Arial</vt:lpstr>
      <vt:lpstr>Calibri</vt:lpstr>
      <vt:lpstr>Calibri Light</vt:lpstr>
      <vt:lpstr>Wingdings</vt:lpstr>
      <vt:lpstr>Office テーマ</vt:lpstr>
      <vt:lpstr>PowerPoint プレゼンテーション</vt:lpstr>
      <vt:lpstr>PowerPoint プレゼンテーション</vt:lpstr>
      <vt:lpstr>記載内容の根拠等 （補足資料）</vt:lpstr>
      <vt:lpstr>記載内容の根拠等 （補足資料）</vt:lpstr>
      <vt:lpstr>記載内容の根拠等 （補足資料）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2021-02-15T23:36:14Z</dcterms:created>
  <dcterms:modified xsi:type="dcterms:W3CDTF">2023-02-15T12:41:30Z</dcterms:modified>
</cp:coreProperties>
</file>